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8" r:id="rId1"/>
  </p:sldMasterIdLst>
  <p:sldIdLst>
    <p:sldId id="256" r:id="rId2"/>
    <p:sldId id="279" r:id="rId3"/>
    <p:sldId id="283" r:id="rId4"/>
    <p:sldId id="284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D2C24497-FA51-4031-9ABC-643B32B74851}">
          <p14:sldIdLst>
            <p14:sldId id="256"/>
            <p14:sldId id="279"/>
            <p14:sldId id="283"/>
            <p14:sldId id="284"/>
          </p14:sldIdLst>
        </p14:section>
        <p14:section name="Section sans titre" id="{72E5ED24-35A2-4375-9F16-752B3930D93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990033"/>
    <a:srgbClr val="CCFFFF"/>
    <a:srgbClr val="0066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57" autoAdjust="0"/>
    <p:restoredTop sz="94639" autoAdjust="0"/>
  </p:normalViewPr>
  <p:slideViewPr>
    <p:cSldViewPr>
      <p:cViewPr varScale="1">
        <p:scale>
          <a:sx n="113" d="100"/>
          <a:sy n="113" d="100"/>
        </p:scale>
        <p:origin x="-154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F2454D0-4AAD-4C78-9FE3-1754F9B62C4A}" type="datetimeFigureOut">
              <a:rPr lang="fr-FR" smtClean="0"/>
              <a:t>13/07/2020</a:t>
            </a:fld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72349D4-D89A-466C-8E9E-D8E82BF7FB48}" type="slidenum">
              <a:rPr lang="fr-FR" smtClean="0"/>
              <a:t>‹N°›</a:t>
            </a:fld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" y="2830863"/>
            <a:ext cx="9144000" cy="402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A6658-6B2B-4323-863C-C750E389E46F}" type="datetime1">
              <a:rPr lang="fr-FR" smtClean="0"/>
              <a:t>13/07/2020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 </a:t>
            </a:r>
            <a:fld id="{6353D0E5-1D7E-447E-B8B7-A090FE22B66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A6658-6B2B-4323-863C-C750E389E46F}" type="datetime1">
              <a:rPr lang="fr-FR" smtClean="0"/>
              <a:t>13/07/2020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 </a:t>
            </a:r>
            <a:fld id="{6353D0E5-1D7E-447E-B8B7-A090FE22B66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17090" y="177214"/>
            <a:ext cx="8712968" cy="64807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021288"/>
            <a:ext cx="1619672" cy="52926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560" y="1556793"/>
            <a:ext cx="3869159" cy="4304258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1556792"/>
            <a:ext cx="3581127" cy="4304259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D0E5-1D7E-447E-B8B7-A090FE22B664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17090" y="177214"/>
            <a:ext cx="909464" cy="365125"/>
          </a:xfrm>
        </p:spPr>
        <p:txBody>
          <a:bodyPr/>
          <a:lstStyle/>
          <a:p>
            <a:fld id="{1104913F-6BB0-40F4-9417-54FE07792587}" type="datetime1">
              <a:rPr lang="fr-FR" smtClean="0"/>
              <a:t>13/07/2020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260648"/>
            <a:ext cx="648072" cy="73850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7090" y="177214"/>
            <a:ext cx="8102474" cy="924475"/>
          </a:xfrm>
        </p:spPr>
        <p:txBody>
          <a:bodyPr/>
          <a:lstStyle>
            <a:lvl1pPr algn="r">
              <a:defRPr u="none">
                <a:solidFill>
                  <a:schemeClr val="accent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17090" y="177214"/>
            <a:ext cx="8712968" cy="64807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D0E5-1D7E-447E-B8B7-A090FE22B664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021288"/>
            <a:ext cx="1619672" cy="529263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17090" y="177214"/>
            <a:ext cx="909464" cy="365125"/>
          </a:xfrm>
        </p:spPr>
        <p:txBody>
          <a:bodyPr/>
          <a:lstStyle/>
          <a:p>
            <a:fld id="{D54A0A0A-4AFD-4B84-BF75-B91F09A0D34D}" type="datetime1">
              <a:rPr lang="fr-FR" smtClean="0"/>
              <a:t>13/07/2020</a:t>
            </a:fld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260648"/>
            <a:ext cx="648072" cy="73850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090" y="177214"/>
            <a:ext cx="8102474" cy="924475"/>
          </a:xfrm>
        </p:spPr>
        <p:txBody>
          <a:bodyPr/>
          <a:lstStyle>
            <a:lvl1pPr algn="r">
              <a:defRPr u="none">
                <a:solidFill>
                  <a:schemeClr val="accent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5284-93A0-43F0-8C63-B6D1F28F1B4D}" type="datetime1">
              <a:rPr lang="fr-FR" smtClean="0"/>
              <a:t>13/07/2020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D0E5-1D7E-447E-B8B7-A090FE22B664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260648"/>
            <a:ext cx="648072" cy="7385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C7B2-6DD9-4D06-BE03-4DF1F32CBC56}" type="datetime1">
              <a:rPr lang="fr-FR" smtClean="0"/>
              <a:t>13/07/2020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D0E5-1D7E-447E-B8B7-A090FE22B664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" y="2830863"/>
            <a:ext cx="9144000" cy="402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913F-6BB0-40F4-9417-54FE07792587}" type="datetime1">
              <a:rPr lang="fr-FR" smtClean="0"/>
              <a:t>13/07/2020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D0E5-1D7E-447E-B8B7-A090FE22B664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260648"/>
            <a:ext cx="648072" cy="7385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0A0A-4AFD-4B84-BF75-B91F09A0D34D}" type="datetime1">
              <a:rPr lang="fr-FR" smtClean="0"/>
              <a:t>13/07/2020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D0E5-1D7E-447E-B8B7-A090FE22B664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217090" y="177214"/>
            <a:ext cx="8712968" cy="64807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021288"/>
            <a:ext cx="1619672" cy="52926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260648"/>
            <a:ext cx="648072" cy="7385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B63D8-9CF4-4D16-87C5-ECFBC9AF67E6}" type="datetime1">
              <a:rPr lang="fr-FR" smtClean="0"/>
              <a:t>13/07/2020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D0E5-1D7E-447E-B8B7-A090FE22B6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0C4D-18D4-481A-8CF1-21975584E03B}" type="datetime1">
              <a:rPr lang="fr-FR" smtClean="0"/>
              <a:t>13/07/2020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D0E5-1D7E-447E-B8B7-A090FE22B6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7E11-6A0C-4FB4-9C0C-0B88FF7BB1C2}" type="datetime1">
              <a:rPr lang="fr-FR" smtClean="0"/>
              <a:t>13/07/2020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D0E5-1D7E-447E-B8B7-A090FE22B664}" type="slidenum">
              <a:rPr lang="fr-FR" smtClean="0"/>
              <a:t>‹N°›</a:t>
            </a:fld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7" name="Rectangle 86"/>
          <p:cNvSpPr/>
          <p:nvPr userDrawn="1"/>
        </p:nvSpPr>
        <p:spPr>
          <a:xfrm>
            <a:off x="217090" y="177214"/>
            <a:ext cx="8712968" cy="64807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8" name="Image 8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021288"/>
            <a:ext cx="1619672" cy="5292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E04C-4ED0-4A36-8FF4-468F82A26759}" type="datetime1">
              <a:rPr lang="fr-FR" smtClean="0"/>
              <a:t>13/07/2020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D0E5-1D7E-447E-B8B7-A090FE22B664}" type="slidenum">
              <a:rPr lang="fr-FR" smtClean="0"/>
              <a:t>‹N°›</a:t>
            </a:fld>
            <a:endParaRPr lang="fr-FR"/>
          </a:p>
        </p:txBody>
      </p:sp>
      <p:sp>
        <p:nvSpPr>
          <p:cNvPr id="53" name="Rectangle 52"/>
          <p:cNvSpPr/>
          <p:nvPr userDrawn="1"/>
        </p:nvSpPr>
        <p:spPr>
          <a:xfrm>
            <a:off x="217090" y="177214"/>
            <a:ext cx="8712968" cy="64807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4" name="Image 5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021288"/>
            <a:ext cx="1619672" cy="52926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0CA6658-6B2B-4323-863C-C750E389E46F}" type="datetime1">
              <a:rPr lang="fr-FR" smtClean="0"/>
              <a:t>13/07/2020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algn="ctr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r>
              <a:rPr lang="fr-FR" smtClean="0"/>
              <a:t>Page  </a:t>
            </a:r>
            <a:fld id="{6353D0E5-1D7E-447E-B8B7-A090FE22B66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00" r:id="rId12"/>
    <p:sldLayoutId id="2147483701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simone.abbas@ville-alencon.f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3968" y="2924944"/>
            <a:ext cx="4680520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La bible du membre du Bureau de l’Amicale du Personnel</a:t>
            </a:r>
            <a:r>
              <a:rPr lang="fr-FR" dirty="0"/>
              <a:t/>
            </a:r>
            <a:br>
              <a:rPr lang="fr-FR" dirty="0"/>
            </a:br>
            <a:endParaRPr lang="fr-FR" sz="2200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806889"/>
            <a:ext cx="4464496" cy="3024336"/>
          </a:xfrm>
        </p:spPr>
        <p:txBody>
          <a:bodyPr>
            <a:normAutofit/>
          </a:bodyPr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Secrétariat de l’Amicale</a:t>
            </a:r>
          </a:p>
          <a:p>
            <a:r>
              <a:rPr lang="fr-FR" sz="1400" dirty="0" smtClean="0"/>
              <a:t>18 Rue de Bretagne</a:t>
            </a:r>
          </a:p>
          <a:p>
            <a:r>
              <a:rPr lang="fr-FR" sz="1400" dirty="0" smtClean="0"/>
              <a:t>2</a:t>
            </a:r>
            <a:r>
              <a:rPr lang="fr-FR" sz="1400" baseline="30000" dirty="0" smtClean="0"/>
              <a:t>ème</a:t>
            </a:r>
            <a:r>
              <a:rPr lang="fr-FR" sz="1400" dirty="0" smtClean="0"/>
              <a:t> étage</a:t>
            </a:r>
          </a:p>
          <a:p>
            <a:endParaRPr lang="fr-FR" dirty="0" smtClean="0"/>
          </a:p>
          <a:p>
            <a:endParaRPr lang="fr-FR" dirty="0"/>
          </a:p>
          <a:p>
            <a:endParaRPr lang="fr-FR" smtClean="0"/>
          </a:p>
          <a:p>
            <a:r>
              <a:rPr lang="fr-FR" smtClean="0"/>
              <a:t>Contact                  </a:t>
            </a:r>
            <a:r>
              <a:rPr lang="fr-FR" dirty="0" smtClean="0"/>
              <a:t>02.33.32.41.65</a:t>
            </a:r>
          </a:p>
          <a:p>
            <a:r>
              <a:rPr lang="fr-FR" dirty="0" smtClean="0">
                <a:solidFill>
                  <a:schemeClr val="tx1"/>
                </a:solidFill>
                <a:hlinkClick r:id="rId2"/>
              </a:rPr>
              <a:t>amicale@ville-alencon.fr</a:t>
            </a:r>
            <a:endParaRPr lang="fr-FR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  <p:pic>
        <p:nvPicPr>
          <p:cNvPr id="4" name="Image 3" descr="C:\Users\abbas\Desktop\amicale-du-personnel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3744416" cy="16561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/>
          <p:cNvSpPr txBox="1"/>
          <p:nvPr/>
        </p:nvSpPr>
        <p:spPr>
          <a:xfrm>
            <a:off x="4499992" y="5884155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http://amicale-personnel-cua.fr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085184"/>
            <a:ext cx="659706" cy="659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82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fr-FR" sz="3600" dirty="0"/>
              <a:t>Article 1 – ROLE DE </a:t>
            </a:r>
            <a:r>
              <a:rPr lang="fr-FR" sz="3600" dirty="0" smtClean="0"/>
              <a:t>L’ASSOCIATION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fr-FR" dirty="0"/>
              <a:t>L’Amicale du Personnel de la Communauté Urbaine d’Alençon a pour missions principales :</a:t>
            </a:r>
          </a:p>
          <a:p>
            <a:r>
              <a:rPr lang="fr-FR" dirty="0" smtClean="0"/>
              <a:t>d’apporter </a:t>
            </a:r>
            <a:r>
              <a:rPr lang="fr-FR" dirty="0"/>
              <a:t>à tous les membres adhérents, ainsi qu’à leur famille, l’aide matérielle et morale, dont les besoins auraient été reconnus nécessaires dans la mesure des possibilités de l’Association.</a:t>
            </a:r>
          </a:p>
          <a:p>
            <a:r>
              <a:rPr lang="fr-FR" dirty="0" smtClean="0"/>
              <a:t>de </a:t>
            </a:r>
            <a:r>
              <a:rPr lang="fr-FR" dirty="0"/>
              <a:t>créer et d’entretenir entre les membres des liens de sympathie, de confraternité, de solidarité</a:t>
            </a:r>
          </a:p>
          <a:p>
            <a:r>
              <a:rPr lang="fr-FR" dirty="0" smtClean="0"/>
              <a:t>d’organiser </a:t>
            </a:r>
            <a:r>
              <a:rPr lang="fr-FR" dirty="0"/>
              <a:t>entre ses membres différentes activités loisirs</a:t>
            </a:r>
          </a:p>
          <a:p>
            <a:r>
              <a:rPr lang="fr-FR" dirty="0" smtClean="0"/>
              <a:t>de </a:t>
            </a:r>
            <a:r>
              <a:rPr lang="fr-FR" dirty="0"/>
              <a:t>donner à ses membres la possibilité de pratiquer un ou plusieurs sports corporatifs.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D0E5-1D7E-447E-B8B7-A090FE22B66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653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fr-FR" sz="3200" dirty="0" smtClean="0"/>
              <a:t>Être membre du bureau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412776"/>
            <a:ext cx="7704856" cy="4419853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C’est participer au réunion de bureau qui ont </a:t>
            </a:r>
            <a:r>
              <a:rPr lang="fr-FR" smtClean="0"/>
              <a:t>lieu chaque </a:t>
            </a:r>
            <a:r>
              <a:rPr lang="fr-FR" dirty="0" smtClean="0"/>
              <a:t>mois (hors juillet et août)pour décider, mettre en place les actions de l’amicale.</a:t>
            </a:r>
          </a:p>
          <a:p>
            <a:r>
              <a:rPr lang="fr-FR" dirty="0" smtClean="0"/>
              <a:t>C’est être présent lors de l’arbre de Noël ( la veille pour répartition des jouets, préparation de la salle et le jour pour accueil des agents et de leurs enfants et tenu du goûter)et l’assemblée générale (autant que possible)</a:t>
            </a:r>
          </a:p>
          <a:p>
            <a:r>
              <a:rPr lang="fr-FR" dirty="0" smtClean="0"/>
              <a:t>C’est participer aux commissions (loisirs, vacances, noël,…)</a:t>
            </a:r>
          </a:p>
          <a:p>
            <a:r>
              <a:rPr lang="fr-FR" dirty="0" smtClean="0"/>
              <a:t>C’est de représenter, faire le lien et mettre en valeur les actions de l’amicale auprès de ses collègues</a:t>
            </a:r>
          </a:p>
          <a:p>
            <a:r>
              <a:rPr lang="fr-FR" dirty="0" smtClean="0"/>
              <a:t>C’est être force de proposition pour les programmations de sorties et spectacles</a:t>
            </a:r>
          </a:p>
          <a:p>
            <a:r>
              <a:rPr lang="fr-FR" dirty="0" smtClean="0"/>
              <a:t>C’est être présent aux pots de départ des collègues qui ont sollicités l’ amicale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D0E5-1D7E-447E-B8B7-A090FE22B66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980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dirty="0" smtClean="0"/>
              <a:t>Les commissions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700808"/>
            <a:ext cx="7776864" cy="4131821"/>
          </a:xfrm>
        </p:spPr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fr-FR" b="1" dirty="0" smtClean="0"/>
              <a:t>Commission sociale</a:t>
            </a:r>
          </a:p>
          <a:p>
            <a:pPr marL="68580" indent="0">
              <a:buNone/>
            </a:pPr>
            <a:r>
              <a:rPr lang="fr-FR" dirty="0"/>
              <a:t>E</a:t>
            </a:r>
            <a:r>
              <a:rPr lang="fr-FR" dirty="0" smtClean="0"/>
              <a:t>lle défini les montants des aides sociales, gratifications, ……</a:t>
            </a:r>
          </a:p>
          <a:p>
            <a:pPr marL="68580" indent="0">
              <a:buNone/>
            </a:pPr>
            <a:r>
              <a:rPr lang="fr-FR" dirty="0" smtClean="0"/>
              <a:t>Elle reçoit les personnes demandeuses de prêts ou secours afin de constituer un dossier et le présenter en commission sociale</a:t>
            </a:r>
          </a:p>
          <a:p>
            <a:endParaRPr lang="fr-FR" dirty="0" smtClean="0"/>
          </a:p>
          <a:p>
            <a:pPr marL="68580" indent="0">
              <a:buNone/>
            </a:pPr>
            <a:r>
              <a:rPr lang="fr-FR" b="1" dirty="0" smtClean="0"/>
              <a:t>Commission loisirs (tout les membres du bureau)</a:t>
            </a:r>
          </a:p>
          <a:p>
            <a:pPr marL="68580" indent="0">
              <a:buNone/>
            </a:pPr>
            <a:r>
              <a:rPr lang="fr-FR" dirty="0" smtClean="0"/>
              <a:t>Elle se réunit une fois par an pour décider du programme des sorties et spectacle. Chaque membre peut proposer une activité (devis et déroulement à l’appui)</a:t>
            </a:r>
          </a:p>
          <a:p>
            <a:pPr marL="68580" indent="0">
              <a:buNone/>
            </a:pPr>
            <a:endParaRPr lang="fr-FR" dirty="0" smtClean="0"/>
          </a:p>
          <a:p>
            <a:pPr marL="68580" indent="0">
              <a:buNone/>
            </a:pPr>
            <a:r>
              <a:rPr lang="fr-FR" b="1" dirty="0" smtClean="0"/>
              <a:t>Commission sport</a:t>
            </a:r>
          </a:p>
          <a:p>
            <a:pPr marL="68580" indent="0">
              <a:buNone/>
            </a:pPr>
            <a:r>
              <a:rPr lang="fr-FR" dirty="0" smtClean="0"/>
              <a:t>Elle fait le lien entre les sections sportives et le bureau, elle gère l’UNASAT</a:t>
            </a:r>
          </a:p>
          <a:p>
            <a:pPr marL="68580" indent="0">
              <a:buNone/>
            </a:pPr>
            <a:endParaRPr lang="fr-FR" dirty="0" smtClean="0"/>
          </a:p>
          <a:p>
            <a:pPr marL="68580" indent="0">
              <a:buNone/>
            </a:pPr>
            <a:r>
              <a:rPr lang="fr-FR" b="1" dirty="0" smtClean="0"/>
              <a:t>Commission Appartement et Mobil Homes</a:t>
            </a:r>
          </a:p>
          <a:p>
            <a:pPr marL="68580" indent="0">
              <a:buNone/>
            </a:pPr>
            <a:r>
              <a:rPr lang="fr-FR" dirty="0" smtClean="0"/>
              <a:t>Elle se réunit 2 fois/an, elle a pour objectif de définir les bénéficiaires des locations et des bons vacances.</a:t>
            </a:r>
          </a:p>
          <a:p>
            <a:pPr marL="68580" indent="0">
              <a:buNone/>
            </a:pPr>
            <a:endParaRPr lang="fr-FR" dirty="0"/>
          </a:p>
          <a:p>
            <a:pPr marL="68580" indent="0">
              <a:buNone/>
            </a:pPr>
            <a:r>
              <a:rPr lang="fr-FR" b="1" dirty="0" smtClean="0"/>
              <a:t>Commission Arbre de Noël</a:t>
            </a:r>
          </a:p>
          <a:p>
            <a:pPr marL="68580" indent="0">
              <a:buNone/>
            </a:pPr>
            <a:r>
              <a:rPr lang="fr-FR" dirty="0" smtClean="0"/>
              <a:t>Elle se réunit pour faire le choix des jouets chez les prestataires, faire les envoi des choix aux agents, réceptionner, comptabiliser et passer la commande de jouets.</a:t>
            </a:r>
          </a:p>
          <a:p>
            <a:pPr marL="68580" indent="0">
              <a:buNone/>
            </a:pP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Nous vous attendons </a:t>
            </a:r>
            <a:r>
              <a:rPr lang="fr-FR" dirty="0" smtClean="0"/>
              <a:t>!!!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D0E5-1D7E-447E-B8B7-A090FE22B66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8083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1934</TotalTime>
  <Words>330</Words>
  <Application>Microsoft Office PowerPoint</Application>
  <PresentationFormat>Affichage à l'écran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Austin</vt:lpstr>
      <vt:lpstr>La bible du membre du Bureau de l’Amicale du Personnel </vt:lpstr>
      <vt:lpstr>Article 1 – ROLE DE L’ASSOCIATION</vt:lpstr>
      <vt:lpstr>Être membre du bureau</vt:lpstr>
      <vt:lpstr>Les commissions</vt:lpstr>
    </vt:vector>
  </TitlesOfParts>
  <Company>Ville d'Alençon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Amicale du Personnel de La Ville et de la Communauté Urbaine</dc:title>
  <dc:creator>MARAIS Gaelle</dc:creator>
  <cp:lastModifiedBy>MARAIS Gaelle</cp:lastModifiedBy>
  <cp:revision>196</cp:revision>
  <dcterms:created xsi:type="dcterms:W3CDTF">2018-10-17T12:02:43Z</dcterms:created>
  <dcterms:modified xsi:type="dcterms:W3CDTF">2020-07-13T10:15:29Z</dcterms:modified>
</cp:coreProperties>
</file>