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0"/>
  </p:notesMasterIdLst>
  <p:sldIdLst>
    <p:sldId id="257" r:id="rId2"/>
    <p:sldId id="258" r:id="rId3"/>
    <p:sldId id="259" r:id="rId4"/>
    <p:sldId id="274"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1" r:id="rId18"/>
    <p:sldId id="272"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88" d="100"/>
          <a:sy n="88" d="100"/>
        </p:scale>
        <p:origin x="528"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AC82D5-B838-4769-9950-E746F6238AB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A4083DD2-3205-404C-9E64-A6A4D67E96DE}">
      <dgm:prSet phldrT="[Texte]"/>
      <dgm:spPr>
        <a:solidFill>
          <a:srgbClr val="FFC000"/>
        </a:solidFill>
      </dgm:spPr>
      <dgm:t>
        <a:bodyPr/>
        <a:lstStyle/>
        <a:p>
          <a:r>
            <a:rPr lang="fr-FR" b="1" u="sng" dirty="0" smtClean="0"/>
            <a:t>Les co-Présidents</a:t>
          </a:r>
        </a:p>
        <a:p>
          <a:r>
            <a:rPr lang="fr-FR" dirty="0" smtClean="0"/>
            <a:t>Eddie GUILLIN</a:t>
          </a:r>
        </a:p>
        <a:p>
          <a:r>
            <a:rPr lang="fr-FR" dirty="0" smtClean="0"/>
            <a:t>Gaëlle MARAIS</a:t>
          </a:r>
          <a:endParaRPr lang="fr-FR" dirty="0"/>
        </a:p>
      </dgm:t>
    </dgm:pt>
    <dgm:pt modelId="{FD1428B2-2AD5-426C-A776-9605943642A7}" type="parTrans" cxnId="{EDD214FF-122E-4EF6-A659-CF359A506EFD}">
      <dgm:prSet/>
      <dgm:spPr/>
      <dgm:t>
        <a:bodyPr/>
        <a:lstStyle/>
        <a:p>
          <a:endParaRPr lang="fr-FR"/>
        </a:p>
      </dgm:t>
    </dgm:pt>
    <dgm:pt modelId="{C312A707-6C19-40F9-A61D-3E66C80B1F27}" type="sibTrans" cxnId="{EDD214FF-122E-4EF6-A659-CF359A506EFD}">
      <dgm:prSet/>
      <dgm:spPr/>
      <dgm:t>
        <a:bodyPr/>
        <a:lstStyle/>
        <a:p>
          <a:endParaRPr lang="fr-FR"/>
        </a:p>
      </dgm:t>
    </dgm:pt>
    <dgm:pt modelId="{B4B922A5-6E8D-4F7C-807D-77054D201E1B}">
      <dgm:prSet phldrT="[Texte]"/>
      <dgm:spPr>
        <a:solidFill>
          <a:srgbClr val="7030A0"/>
        </a:solidFill>
      </dgm:spPr>
      <dgm:t>
        <a:bodyPr/>
        <a:lstStyle/>
        <a:p>
          <a:r>
            <a:rPr lang="fr-FR" b="1" u="sng" dirty="0" smtClean="0"/>
            <a:t>Les Trésoriers</a:t>
          </a:r>
        </a:p>
        <a:p>
          <a:r>
            <a:rPr lang="fr-FR" u="none" dirty="0" smtClean="0"/>
            <a:t>Jean-Paul DELAHAYE</a:t>
          </a:r>
        </a:p>
        <a:p>
          <a:r>
            <a:rPr lang="fr-FR" dirty="0" smtClean="0"/>
            <a:t>Nathalie MULQUIN</a:t>
          </a:r>
        </a:p>
        <a:p>
          <a:r>
            <a:rPr lang="fr-FR" dirty="0" smtClean="0"/>
            <a:t>Agnes OZDAG</a:t>
          </a:r>
        </a:p>
      </dgm:t>
    </dgm:pt>
    <dgm:pt modelId="{B2BFE903-9ABC-4729-A7D0-C5F80501A06E}" type="parTrans" cxnId="{4C9CEAA3-A2AD-487D-A99F-2D81E460C405}">
      <dgm:prSet/>
      <dgm:spPr/>
      <dgm:t>
        <a:bodyPr/>
        <a:lstStyle/>
        <a:p>
          <a:endParaRPr lang="fr-FR"/>
        </a:p>
      </dgm:t>
    </dgm:pt>
    <dgm:pt modelId="{9F14FA32-01C8-4A59-A4FC-53B78EE55FE0}" type="sibTrans" cxnId="{4C9CEAA3-A2AD-487D-A99F-2D81E460C405}">
      <dgm:prSet/>
      <dgm:spPr/>
      <dgm:t>
        <a:bodyPr/>
        <a:lstStyle/>
        <a:p>
          <a:endParaRPr lang="fr-FR"/>
        </a:p>
      </dgm:t>
    </dgm:pt>
    <dgm:pt modelId="{E01496E6-405F-4FDA-9BF0-2AE96A53CCFA}">
      <dgm:prSet phldrT="[Texte]"/>
      <dgm:spPr>
        <a:solidFill>
          <a:srgbClr val="0070C0"/>
        </a:solidFill>
      </dgm:spPr>
      <dgm:t>
        <a:bodyPr/>
        <a:lstStyle/>
        <a:p>
          <a:r>
            <a:rPr lang="fr-FR" b="1" u="sng" dirty="0" smtClean="0"/>
            <a:t>Les membres</a:t>
          </a:r>
        </a:p>
        <a:p>
          <a:r>
            <a:rPr lang="fr-FR" dirty="0" smtClean="0"/>
            <a:t>Sandrine TOUSSAINT-Aurore BROSSE</a:t>
          </a:r>
        </a:p>
        <a:p>
          <a:r>
            <a:rPr lang="fr-FR" dirty="0" smtClean="0"/>
            <a:t>Pascal RANCHY-Tony MALICET</a:t>
          </a:r>
        </a:p>
        <a:p>
          <a:r>
            <a:rPr lang="fr-FR" dirty="0" smtClean="0"/>
            <a:t>Claire DAVOUST-Gislaine GUBIAN</a:t>
          </a:r>
        </a:p>
        <a:p>
          <a:r>
            <a:rPr lang="fr-FR" dirty="0" smtClean="0"/>
            <a:t>Elodie-Isabelle HAYE</a:t>
          </a:r>
        </a:p>
      </dgm:t>
    </dgm:pt>
    <dgm:pt modelId="{0812F12A-35E8-4E94-AA13-841C2BB26CCA}" type="parTrans" cxnId="{2FE7A64F-93F9-4267-817E-82450F7FFD8A}">
      <dgm:prSet/>
      <dgm:spPr/>
      <dgm:t>
        <a:bodyPr/>
        <a:lstStyle/>
        <a:p>
          <a:endParaRPr lang="fr-FR"/>
        </a:p>
      </dgm:t>
    </dgm:pt>
    <dgm:pt modelId="{73C5F239-8674-4582-ABD6-37C97AE40C75}" type="sibTrans" cxnId="{2FE7A64F-93F9-4267-817E-82450F7FFD8A}">
      <dgm:prSet/>
      <dgm:spPr/>
      <dgm:t>
        <a:bodyPr/>
        <a:lstStyle/>
        <a:p>
          <a:endParaRPr lang="fr-FR"/>
        </a:p>
      </dgm:t>
    </dgm:pt>
    <dgm:pt modelId="{29AFAD73-FFC1-4D91-9684-A9B648D82209}">
      <dgm:prSet phldrT="[Texte]"/>
      <dgm:spPr/>
      <dgm:t>
        <a:bodyPr/>
        <a:lstStyle/>
        <a:p>
          <a:r>
            <a:rPr lang="fr-FR" b="1" u="sng" dirty="0" smtClean="0"/>
            <a:t>Les secrétaires</a:t>
          </a:r>
        </a:p>
        <a:p>
          <a:r>
            <a:rPr lang="fr-FR" dirty="0" smtClean="0"/>
            <a:t>Stéphanie ANTOINE</a:t>
          </a:r>
        </a:p>
        <a:p>
          <a:r>
            <a:rPr lang="fr-FR" dirty="0" smtClean="0"/>
            <a:t>Alexandra BOUTELOUP</a:t>
          </a:r>
        </a:p>
      </dgm:t>
    </dgm:pt>
    <dgm:pt modelId="{AF992C50-D327-49BA-90E6-163277C4E3EF}" type="parTrans" cxnId="{AE550197-EDAB-49C0-9217-8379263CA7B1}">
      <dgm:prSet/>
      <dgm:spPr/>
      <dgm:t>
        <a:bodyPr/>
        <a:lstStyle/>
        <a:p>
          <a:endParaRPr lang="fr-FR"/>
        </a:p>
      </dgm:t>
    </dgm:pt>
    <dgm:pt modelId="{65220E0C-F01F-4E95-AFE2-44C637F0E3EF}" type="sibTrans" cxnId="{AE550197-EDAB-49C0-9217-8379263CA7B1}">
      <dgm:prSet/>
      <dgm:spPr/>
      <dgm:t>
        <a:bodyPr/>
        <a:lstStyle/>
        <a:p>
          <a:endParaRPr lang="fr-FR"/>
        </a:p>
      </dgm:t>
    </dgm:pt>
    <dgm:pt modelId="{F73C71E1-0FD0-41AF-9AE7-949C9115A77D}" type="pres">
      <dgm:prSet presAssocID="{79AC82D5-B838-4769-9950-E746F6238AB7}" presName="diagram" presStyleCnt="0">
        <dgm:presLayoutVars>
          <dgm:dir/>
          <dgm:resizeHandles val="exact"/>
        </dgm:presLayoutVars>
      </dgm:prSet>
      <dgm:spPr/>
      <dgm:t>
        <a:bodyPr/>
        <a:lstStyle/>
        <a:p>
          <a:endParaRPr lang="fr-FR"/>
        </a:p>
      </dgm:t>
    </dgm:pt>
    <dgm:pt modelId="{7BE314CC-105E-4FD8-8554-B16AD2FB30FB}" type="pres">
      <dgm:prSet presAssocID="{A4083DD2-3205-404C-9E64-A6A4D67E96DE}" presName="node" presStyleLbl="node1" presStyleIdx="0" presStyleCnt="4" custLinFactNeighborX="-925" custLinFactNeighborY="3506">
        <dgm:presLayoutVars>
          <dgm:bulletEnabled val="1"/>
        </dgm:presLayoutVars>
      </dgm:prSet>
      <dgm:spPr/>
      <dgm:t>
        <a:bodyPr/>
        <a:lstStyle/>
        <a:p>
          <a:endParaRPr lang="fr-FR"/>
        </a:p>
      </dgm:t>
    </dgm:pt>
    <dgm:pt modelId="{92658045-E6C9-4E6D-84D1-6968A59D0BE9}" type="pres">
      <dgm:prSet presAssocID="{C312A707-6C19-40F9-A61D-3E66C80B1F27}" presName="sibTrans" presStyleCnt="0"/>
      <dgm:spPr/>
    </dgm:pt>
    <dgm:pt modelId="{CA2EA006-865E-43D4-A467-FAE97EA0BA50}" type="pres">
      <dgm:prSet presAssocID="{B4B922A5-6E8D-4F7C-807D-77054D201E1B}" presName="node" presStyleLbl="node1" presStyleIdx="1" presStyleCnt="4" custLinFactNeighborX="1356" custLinFactNeighborY="3506">
        <dgm:presLayoutVars>
          <dgm:bulletEnabled val="1"/>
        </dgm:presLayoutVars>
      </dgm:prSet>
      <dgm:spPr/>
      <dgm:t>
        <a:bodyPr/>
        <a:lstStyle/>
        <a:p>
          <a:endParaRPr lang="fr-FR"/>
        </a:p>
      </dgm:t>
    </dgm:pt>
    <dgm:pt modelId="{3B43A3FA-D8FF-471A-8050-39FD89E1D1B6}" type="pres">
      <dgm:prSet presAssocID="{9F14FA32-01C8-4A59-A4FC-53B78EE55FE0}" presName="sibTrans" presStyleCnt="0"/>
      <dgm:spPr/>
    </dgm:pt>
    <dgm:pt modelId="{F82EAF89-4F3A-4B6F-9584-918E90BCB554}" type="pres">
      <dgm:prSet presAssocID="{E01496E6-405F-4FDA-9BF0-2AE96A53CCFA}" presName="node" presStyleLbl="node1" presStyleIdx="2" presStyleCnt="4" custLinFactX="13474" custLinFactNeighborX="100000" custLinFactNeighborY="-3704">
        <dgm:presLayoutVars>
          <dgm:bulletEnabled val="1"/>
        </dgm:presLayoutVars>
      </dgm:prSet>
      <dgm:spPr/>
      <dgm:t>
        <a:bodyPr/>
        <a:lstStyle/>
        <a:p>
          <a:endParaRPr lang="fr-FR"/>
        </a:p>
      </dgm:t>
    </dgm:pt>
    <dgm:pt modelId="{A0874D08-062F-45AA-B954-B4F572CD1A1D}" type="pres">
      <dgm:prSet presAssocID="{73C5F239-8674-4582-ABD6-37C97AE40C75}" presName="sibTrans" presStyleCnt="0"/>
      <dgm:spPr/>
    </dgm:pt>
    <dgm:pt modelId="{2C868C25-E701-4066-9517-7BE2B2CF05E2}" type="pres">
      <dgm:prSet presAssocID="{29AFAD73-FFC1-4D91-9684-A9B648D82209}" presName="node" presStyleLbl="node1" presStyleIdx="3" presStyleCnt="4" custLinFactX="-10925" custLinFactNeighborX="-100000" custLinFactNeighborY="-3704">
        <dgm:presLayoutVars>
          <dgm:bulletEnabled val="1"/>
        </dgm:presLayoutVars>
      </dgm:prSet>
      <dgm:spPr/>
      <dgm:t>
        <a:bodyPr/>
        <a:lstStyle/>
        <a:p>
          <a:endParaRPr lang="fr-FR"/>
        </a:p>
      </dgm:t>
    </dgm:pt>
  </dgm:ptLst>
  <dgm:cxnLst>
    <dgm:cxn modelId="{AE550197-EDAB-49C0-9217-8379263CA7B1}" srcId="{79AC82D5-B838-4769-9950-E746F6238AB7}" destId="{29AFAD73-FFC1-4D91-9684-A9B648D82209}" srcOrd="3" destOrd="0" parTransId="{AF992C50-D327-49BA-90E6-163277C4E3EF}" sibTransId="{65220E0C-F01F-4E95-AFE2-44C637F0E3EF}"/>
    <dgm:cxn modelId="{C3D4401B-3C6F-4F43-B1FB-AD902EDF17FA}" type="presOf" srcId="{E01496E6-405F-4FDA-9BF0-2AE96A53CCFA}" destId="{F82EAF89-4F3A-4B6F-9584-918E90BCB554}" srcOrd="0" destOrd="0" presId="urn:microsoft.com/office/officeart/2005/8/layout/default"/>
    <dgm:cxn modelId="{1D2992C6-3AAE-4180-AEF0-4B27E07A17F3}" type="presOf" srcId="{79AC82D5-B838-4769-9950-E746F6238AB7}" destId="{F73C71E1-0FD0-41AF-9AE7-949C9115A77D}" srcOrd="0" destOrd="0" presId="urn:microsoft.com/office/officeart/2005/8/layout/default"/>
    <dgm:cxn modelId="{4C9CEAA3-A2AD-487D-A99F-2D81E460C405}" srcId="{79AC82D5-B838-4769-9950-E746F6238AB7}" destId="{B4B922A5-6E8D-4F7C-807D-77054D201E1B}" srcOrd="1" destOrd="0" parTransId="{B2BFE903-9ABC-4729-A7D0-C5F80501A06E}" sibTransId="{9F14FA32-01C8-4A59-A4FC-53B78EE55FE0}"/>
    <dgm:cxn modelId="{EDD214FF-122E-4EF6-A659-CF359A506EFD}" srcId="{79AC82D5-B838-4769-9950-E746F6238AB7}" destId="{A4083DD2-3205-404C-9E64-A6A4D67E96DE}" srcOrd="0" destOrd="0" parTransId="{FD1428B2-2AD5-426C-A776-9605943642A7}" sibTransId="{C312A707-6C19-40F9-A61D-3E66C80B1F27}"/>
    <dgm:cxn modelId="{6D7134A3-7831-42D7-8CC1-B17CF11D7A30}" type="presOf" srcId="{29AFAD73-FFC1-4D91-9684-A9B648D82209}" destId="{2C868C25-E701-4066-9517-7BE2B2CF05E2}" srcOrd="0" destOrd="0" presId="urn:microsoft.com/office/officeart/2005/8/layout/default"/>
    <dgm:cxn modelId="{0E68A40C-2C59-4F2F-B56D-83FBC520F930}" type="presOf" srcId="{A4083DD2-3205-404C-9E64-A6A4D67E96DE}" destId="{7BE314CC-105E-4FD8-8554-B16AD2FB30FB}" srcOrd="0" destOrd="0" presId="urn:microsoft.com/office/officeart/2005/8/layout/default"/>
    <dgm:cxn modelId="{2FE7A64F-93F9-4267-817E-82450F7FFD8A}" srcId="{79AC82D5-B838-4769-9950-E746F6238AB7}" destId="{E01496E6-405F-4FDA-9BF0-2AE96A53CCFA}" srcOrd="2" destOrd="0" parTransId="{0812F12A-35E8-4E94-AA13-841C2BB26CCA}" sibTransId="{73C5F239-8674-4582-ABD6-37C97AE40C75}"/>
    <dgm:cxn modelId="{9732B274-DE01-4BC7-9A0F-3F2F989772E5}" type="presOf" srcId="{B4B922A5-6E8D-4F7C-807D-77054D201E1B}" destId="{CA2EA006-865E-43D4-A467-FAE97EA0BA50}" srcOrd="0" destOrd="0" presId="urn:microsoft.com/office/officeart/2005/8/layout/default"/>
    <dgm:cxn modelId="{85E6EE2B-DA61-4945-B57A-BA6B2FB943AB}" type="presParOf" srcId="{F73C71E1-0FD0-41AF-9AE7-949C9115A77D}" destId="{7BE314CC-105E-4FD8-8554-B16AD2FB30FB}" srcOrd="0" destOrd="0" presId="urn:microsoft.com/office/officeart/2005/8/layout/default"/>
    <dgm:cxn modelId="{633706E8-3640-4A2D-9F63-5D9A7C0EAE94}" type="presParOf" srcId="{F73C71E1-0FD0-41AF-9AE7-949C9115A77D}" destId="{92658045-E6C9-4E6D-84D1-6968A59D0BE9}" srcOrd="1" destOrd="0" presId="urn:microsoft.com/office/officeart/2005/8/layout/default"/>
    <dgm:cxn modelId="{3EA34E3B-0830-40C5-9186-8BEAD9CE9FF5}" type="presParOf" srcId="{F73C71E1-0FD0-41AF-9AE7-949C9115A77D}" destId="{CA2EA006-865E-43D4-A467-FAE97EA0BA50}" srcOrd="2" destOrd="0" presId="urn:microsoft.com/office/officeart/2005/8/layout/default"/>
    <dgm:cxn modelId="{6022D478-8A4F-47C1-B174-608B72F8D12C}" type="presParOf" srcId="{F73C71E1-0FD0-41AF-9AE7-949C9115A77D}" destId="{3B43A3FA-D8FF-471A-8050-39FD89E1D1B6}" srcOrd="3" destOrd="0" presId="urn:microsoft.com/office/officeart/2005/8/layout/default"/>
    <dgm:cxn modelId="{C179B1E1-EBBA-444A-989D-3132F2AFC5BF}" type="presParOf" srcId="{F73C71E1-0FD0-41AF-9AE7-949C9115A77D}" destId="{F82EAF89-4F3A-4B6F-9584-918E90BCB554}" srcOrd="4" destOrd="0" presId="urn:microsoft.com/office/officeart/2005/8/layout/default"/>
    <dgm:cxn modelId="{B953F64A-91A4-4195-A924-D1E39FC3B45D}" type="presParOf" srcId="{F73C71E1-0FD0-41AF-9AE7-949C9115A77D}" destId="{A0874D08-062F-45AA-B954-B4F572CD1A1D}" srcOrd="5" destOrd="0" presId="urn:microsoft.com/office/officeart/2005/8/layout/default"/>
    <dgm:cxn modelId="{39EFA0C8-7A16-44F8-A865-C02EE7A27754}" type="presParOf" srcId="{F73C71E1-0FD0-41AF-9AE7-949C9115A77D}" destId="{2C868C25-E701-4066-9517-7BE2B2CF05E2}"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10ABE4-02A2-4000-B313-E5D0DF236EEF}" type="doc">
      <dgm:prSet loTypeId="urn:microsoft.com/office/officeart/2005/8/layout/hList6" loCatId="list" qsTypeId="urn:microsoft.com/office/officeart/2005/8/quickstyle/simple3" qsCatId="simple" csTypeId="urn:microsoft.com/office/officeart/2005/8/colors/accent2_2" csCatId="accent2" phldr="1"/>
      <dgm:spPr/>
      <dgm:t>
        <a:bodyPr/>
        <a:lstStyle/>
        <a:p>
          <a:endParaRPr lang="fr-FR"/>
        </a:p>
      </dgm:t>
    </dgm:pt>
    <dgm:pt modelId="{7F5DC771-7A22-404B-AED4-B224F32BE986}">
      <dgm:prSet custT="1"/>
      <dgm:spPr>
        <a:xfrm rot="16200000">
          <a:off x="-281544" y="285857"/>
          <a:ext cx="2084972" cy="1513257"/>
        </a:xfrm>
        <a:prstGeom prst="flowChartManualOperation">
          <a:avLst/>
        </a:prstGeom>
      </dgm:spPr>
      <dgm:t>
        <a:bodyPr/>
        <a:lstStyle/>
        <a:p>
          <a:pPr rtl="0"/>
          <a:r>
            <a:rPr lang="fr-FR" sz="2400" b="1" dirty="0" smtClean="0">
              <a:latin typeface="Century Gothic"/>
              <a:ea typeface="+mn-ea"/>
              <a:cs typeface="+mn-cs"/>
            </a:rPr>
            <a:t>Art Floral</a:t>
          </a:r>
          <a:endParaRPr lang="fr-FR" sz="2400" dirty="0">
            <a:latin typeface="Century Gothic"/>
            <a:ea typeface="+mn-ea"/>
            <a:cs typeface="+mn-cs"/>
          </a:endParaRPr>
        </a:p>
      </dgm:t>
    </dgm:pt>
    <dgm:pt modelId="{2E61D122-DABD-4F6C-AA91-AABBB2E24495}" type="parTrans" cxnId="{1CE0071E-EF15-4CAC-BA35-244DBF79C988}">
      <dgm:prSet/>
      <dgm:spPr/>
      <dgm:t>
        <a:bodyPr/>
        <a:lstStyle/>
        <a:p>
          <a:endParaRPr lang="fr-FR"/>
        </a:p>
      </dgm:t>
    </dgm:pt>
    <dgm:pt modelId="{17199E0B-39F7-46F0-93E6-7ABD2E2B0328}" type="sibTrans" cxnId="{1CE0071E-EF15-4CAC-BA35-244DBF79C988}">
      <dgm:prSet/>
      <dgm:spPr/>
      <dgm:t>
        <a:bodyPr/>
        <a:lstStyle/>
        <a:p>
          <a:endParaRPr lang="fr-FR"/>
        </a:p>
      </dgm:t>
    </dgm:pt>
    <dgm:pt modelId="{07343664-88F9-488A-850A-FF954BAA4C91}">
      <dgm:prSet/>
      <dgm:spPr>
        <a:xfrm rot="16200000">
          <a:off x="1345207" y="285857"/>
          <a:ext cx="2084972" cy="1513257"/>
        </a:xfrm>
        <a:prstGeom prst="flowChartManualOperation">
          <a:avLst/>
        </a:prstGeom>
      </dgm:spPr>
      <dgm:t>
        <a:bodyPr/>
        <a:lstStyle/>
        <a:p>
          <a:pPr rtl="0"/>
          <a:r>
            <a:rPr lang="fr-FR" smtClean="0">
              <a:latin typeface="Century Gothic"/>
              <a:ea typeface="+mn-ea"/>
              <a:cs typeface="+mn-cs"/>
            </a:rPr>
            <a:t>Cette section se réunit environ 8 fois par an, le mercredi soir à 20 heures, généralement Salle Baudelaire.</a:t>
          </a:r>
          <a:endParaRPr lang="fr-FR">
            <a:latin typeface="Century Gothic"/>
            <a:ea typeface="+mn-ea"/>
            <a:cs typeface="+mn-cs"/>
          </a:endParaRPr>
        </a:p>
      </dgm:t>
    </dgm:pt>
    <dgm:pt modelId="{B7C0FFBC-5FA1-42CD-A2F3-0A74BD471960}" type="parTrans" cxnId="{19A0F690-DDBA-40C1-A3AC-EDB91E323D52}">
      <dgm:prSet/>
      <dgm:spPr/>
      <dgm:t>
        <a:bodyPr/>
        <a:lstStyle/>
        <a:p>
          <a:endParaRPr lang="fr-FR"/>
        </a:p>
      </dgm:t>
    </dgm:pt>
    <dgm:pt modelId="{1102D2C5-CD50-4512-9C4E-CDD728CA717C}" type="sibTrans" cxnId="{19A0F690-DDBA-40C1-A3AC-EDB91E323D52}">
      <dgm:prSet/>
      <dgm:spPr/>
      <dgm:t>
        <a:bodyPr/>
        <a:lstStyle/>
        <a:p>
          <a:endParaRPr lang="fr-FR"/>
        </a:p>
      </dgm:t>
    </dgm:pt>
    <dgm:pt modelId="{218063A6-B30C-414D-979B-FEFB62036525}">
      <dgm:prSet/>
      <dgm:spPr>
        <a:xfrm rot="16200000">
          <a:off x="2971960" y="285857"/>
          <a:ext cx="2084972" cy="1513257"/>
        </a:xfrm>
        <a:prstGeom prst="flowChartManualOperation">
          <a:avLst/>
        </a:prstGeom>
      </dgm:spPr>
      <dgm:t>
        <a:bodyPr/>
        <a:lstStyle/>
        <a:p>
          <a:pPr rtl="0"/>
          <a:r>
            <a:rPr lang="fr-FR" smtClean="0">
              <a:latin typeface="Century Gothic"/>
              <a:ea typeface="+mn-ea"/>
              <a:cs typeface="+mn-cs"/>
            </a:rPr>
            <a:t>Les cours sont organisés par la Société d’Horticulture, des fleuristes locaux ou notre Collègue Patrick BOIVIN.</a:t>
          </a:r>
          <a:endParaRPr lang="fr-FR">
            <a:latin typeface="Century Gothic"/>
            <a:ea typeface="+mn-ea"/>
            <a:cs typeface="+mn-cs"/>
          </a:endParaRPr>
        </a:p>
      </dgm:t>
    </dgm:pt>
    <dgm:pt modelId="{97696DEE-7D44-4994-B1D7-BB75BC6E3F1D}" type="parTrans" cxnId="{F4EA2069-1B4D-417D-9894-94986A2F429F}">
      <dgm:prSet/>
      <dgm:spPr/>
      <dgm:t>
        <a:bodyPr/>
        <a:lstStyle/>
        <a:p>
          <a:endParaRPr lang="fr-FR"/>
        </a:p>
      </dgm:t>
    </dgm:pt>
    <dgm:pt modelId="{97BF490C-FCE5-49D6-B8D6-95D2005FD54A}" type="sibTrans" cxnId="{F4EA2069-1B4D-417D-9894-94986A2F429F}">
      <dgm:prSet/>
      <dgm:spPr/>
      <dgm:t>
        <a:bodyPr/>
        <a:lstStyle/>
        <a:p>
          <a:endParaRPr lang="fr-FR"/>
        </a:p>
      </dgm:t>
    </dgm:pt>
    <dgm:pt modelId="{086486C7-B766-408D-B95A-478C651E558C}">
      <dgm:prSet/>
      <dgm:spPr>
        <a:xfrm rot="16200000">
          <a:off x="4598712" y="285857"/>
          <a:ext cx="2084972" cy="1513257"/>
        </a:xfrm>
        <a:prstGeom prst="flowChartManualOperation">
          <a:avLst/>
        </a:prstGeom>
      </dgm:spPr>
      <dgm:t>
        <a:bodyPr/>
        <a:lstStyle/>
        <a:p>
          <a:pPr rtl="0"/>
          <a:r>
            <a:rPr lang="fr-FR" smtClean="0">
              <a:latin typeface="Century Gothic"/>
              <a:ea typeface="+mn-ea"/>
              <a:cs typeface="+mn-cs"/>
            </a:rPr>
            <a:t>Chaque participant réalise et part avec son bouquet, moyennant une petite participation pour l’achat des fleurs.</a:t>
          </a:r>
          <a:endParaRPr lang="fr-FR">
            <a:latin typeface="Century Gothic"/>
            <a:ea typeface="+mn-ea"/>
            <a:cs typeface="+mn-cs"/>
          </a:endParaRPr>
        </a:p>
      </dgm:t>
    </dgm:pt>
    <dgm:pt modelId="{F73240EE-E9A9-40D1-9E4A-1CC1BE0382D5}" type="parTrans" cxnId="{4EA27D55-8DED-4FD0-A49C-C388BFF9ACE5}">
      <dgm:prSet/>
      <dgm:spPr/>
      <dgm:t>
        <a:bodyPr/>
        <a:lstStyle/>
        <a:p>
          <a:endParaRPr lang="fr-FR"/>
        </a:p>
      </dgm:t>
    </dgm:pt>
    <dgm:pt modelId="{DF7531C9-70E2-4604-A741-665149BCEA63}" type="sibTrans" cxnId="{4EA27D55-8DED-4FD0-A49C-C388BFF9ACE5}">
      <dgm:prSet/>
      <dgm:spPr/>
      <dgm:t>
        <a:bodyPr/>
        <a:lstStyle/>
        <a:p>
          <a:endParaRPr lang="fr-FR"/>
        </a:p>
      </dgm:t>
    </dgm:pt>
    <dgm:pt modelId="{0AA83A56-9BAC-41A7-A954-C717CE5F28E2}">
      <dgm:prSet/>
      <dgm:spPr>
        <a:xfrm rot="16200000">
          <a:off x="6190713" y="285857"/>
          <a:ext cx="2084972" cy="1513257"/>
        </a:xfrm>
        <a:prstGeom prst="flowChartManualOperation">
          <a:avLst/>
        </a:prstGeom>
      </dgm:spPr>
      <dgm:t>
        <a:bodyPr/>
        <a:lstStyle/>
        <a:p>
          <a:pPr rtl="0"/>
          <a:r>
            <a:rPr lang="fr-FR" u="sng" smtClean="0">
              <a:latin typeface="Century Gothic"/>
              <a:ea typeface="+mn-ea"/>
              <a:cs typeface="+mn-cs"/>
            </a:rPr>
            <a:t>Responsables :</a:t>
          </a:r>
        </a:p>
        <a:p>
          <a:pPr rtl="0"/>
          <a:r>
            <a:rPr lang="fr-FR" smtClean="0">
              <a:latin typeface="Century Gothic"/>
              <a:ea typeface="+mn-ea"/>
              <a:cs typeface="+mn-cs"/>
            </a:rPr>
            <a:t>Isabelle DESMAREST</a:t>
          </a:r>
        </a:p>
        <a:p>
          <a:pPr rtl="0"/>
          <a:r>
            <a:rPr lang="fr-FR" smtClean="0">
              <a:latin typeface="Century Gothic"/>
              <a:ea typeface="+mn-ea"/>
              <a:cs typeface="+mn-cs"/>
            </a:rPr>
            <a:t> Danielle BRISARD                                                                                                        </a:t>
          </a:r>
        </a:p>
        <a:p>
          <a:pPr rtl="0"/>
          <a:r>
            <a:rPr lang="fr-FR" smtClean="0">
              <a:latin typeface="Century Gothic"/>
              <a:ea typeface="+mn-ea"/>
              <a:cs typeface="+mn-cs"/>
            </a:rPr>
            <a:t>Poste 4466</a:t>
          </a:r>
        </a:p>
        <a:p>
          <a:pPr rtl="0"/>
          <a:endParaRPr lang="fr-FR" u="sng" smtClean="0">
            <a:latin typeface="Century Gothic"/>
            <a:ea typeface="+mn-ea"/>
            <a:cs typeface="+mn-cs"/>
          </a:endParaRPr>
        </a:p>
        <a:p>
          <a:pPr rtl="0"/>
          <a:r>
            <a:rPr lang="fr-FR" u="sng" smtClean="0">
              <a:latin typeface="Century Gothic"/>
              <a:ea typeface="+mn-ea"/>
              <a:cs typeface="+mn-cs"/>
            </a:rPr>
            <a:t> </a:t>
          </a:r>
          <a:endParaRPr lang="fr-FR" dirty="0">
            <a:latin typeface="Century Gothic"/>
            <a:ea typeface="+mn-ea"/>
            <a:cs typeface="+mn-cs"/>
          </a:endParaRPr>
        </a:p>
      </dgm:t>
    </dgm:pt>
    <dgm:pt modelId="{50A19583-51B1-43FA-8266-697A1C9113CF}" type="parTrans" cxnId="{4F6F3A61-5C8F-4853-B09E-CF8BA3041298}">
      <dgm:prSet/>
      <dgm:spPr/>
      <dgm:t>
        <a:bodyPr/>
        <a:lstStyle/>
        <a:p>
          <a:endParaRPr lang="fr-FR"/>
        </a:p>
      </dgm:t>
    </dgm:pt>
    <dgm:pt modelId="{C9AC5328-69A3-4F67-8504-6FC025C6F879}" type="sibTrans" cxnId="{4F6F3A61-5C8F-4853-B09E-CF8BA3041298}">
      <dgm:prSet/>
      <dgm:spPr/>
      <dgm:t>
        <a:bodyPr/>
        <a:lstStyle/>
        <a:p>
          <a:endParaRPr lang="fr-FR"/>
        </a:p>
      </dgm:t>
    </dgm:pt>
    <dgm:pt modelId="{B63C3F65-3905-482F-91BC-AB016EAA165A}" type="pres">
      <dgm:prSet presAssocID="{C110ABE4-02A2-4000-B313-E5D0DF236EEF}" presName="Name0" presStyleCnt="0">
        <dgm:presLayoutVars>
          <dgm:dir/>
          <dgm:resizeHandles val="exact"/>
        </dgm:presLayoutVars>
      </dgm:prSet>
      <dgm:spPr/>
      <dgm:t>
        <a:bodyPr/>
        <a:lstStyle/>
        <a:p>
          <a:endParaRPr lang="fr-FR"/>
        </a:p>
      </dgm:t>
    </dgm:pt>
    <dgm:pt modelId="{CCB7701B-FB4D-4AFD-AF7C-0BADE184D4B7}" type="pres">
      <dgm:prSet presAssocID="{7F5DC771-7A22-404B-AED4-B224F32BE986}" presName="node" presStyleLbl="node1" presStyleIdx="0" presStyleCnt="5">
        <dgm:presLayoutVars>
          <dgm:bulletEnabled val="1"/>
        </dgm:presLayoutVars>
      </dgm:prSet>
      <dgm:spPr/>
      <dgm:t>
        <a:bodyPr/>
        <a:lstStyle/>
        <a:p>
          <a:endParaRPr lang="fr-FR"/>
        </a:p>
      </dgm:t>
    </dgm:pt>
    <dgm:pt modelId="{587EC456-D880-422C-9D6C-42E62E382ACF}" type="pres">
      <dgm:prSet presAssocID="{17199E0B-39F7-46F0-93E6-7ABD2E2B0328}" presName="sibTrans" presStyleCnt="0"/>
      <dgm:spPr/>
      <dgm:t>
        <a:bodyPr/>
        <a:lstStyle/>
        <a:p>
          <a:endParaRPr lang="fr-FR"/>
        </a:p>
      </dgm:t>
    </dgm:pt>
    <dgm:pt modelId="{82376C9D-2AD1-4A8E-B11E-A6E2C4B1FE06}" type="pres">
      <dgm:prSet presAssocID="{07343664-88F9-488A-850A-FF954BAA4C91}" presName="node" presStyleLbl="node1" presStyleIdx="1" presStyleCnt="5">
        <dgm:presLayoutVars>
          <dgm:bulletEnabled val="1"/>
        </dgm:presLayoutVars>
      </dgm:prSet>
      <dgm:spPr/>
      <dgm:t>
        <a:bodyPr/>
        <a:lstStyle/>
        <a:p>
          <a:endParaRPr lang="fr-FR"/>
        </a:p>
      </dgm:t>
    </dgm:pt>
    <dgm:pt modelId="{76284D8C-9DAA-4505-9FA6-7C3BC0DB44C0}" type="pres">
      <dgm:prSet presAssocID="{1102D2C5-CD50-4512-9C4E-CDD728CA717C}" presName="sibTrans" presStyleCnt="0"/>
      <dgm:spPr/>
      <dgm:t>
        <a:bodyPr/>
        <a:lstStyle/>
        <a:p>
          <a:endParaRPr lang="fr-FR"/>
        </a:p>
      </dgm:t>
    </dgm:pt>
    <dgm:pt modelId="{352B08D4-4BA3-4C86-A17A-2BA7EE8B165C}" type="pres">
      <dgm:prSet presAssocID="{218063A6-B30C-414D-979B-FEFB62036525}" presName="node" presStyleLbl="node1" presStyleIdx="2" presStyleCnt="5">
        <dgm:presLayoutVars>
          <dgm:bulletEnabled val="1"/>
        </dgm:presLayoutVars>
      </dgm:prSet>
      <dgm:spPr/>
      <dgm:t>
        <a:bodyPr/>
        <a:lstStyle/>
        <a:p>
          <a:endParaRPr lang="fr-FR"/>
        </a:p>
      </dgm:t>
    </dgm:pt>
    <dgm:pt modelId="{227A53FC-0819-4308-8CA8-19D9E6CD83A4}" type="pres">
      <dgm:prSet presAssocID="{97BF490C-FCE5-49D6-B8D6-95D2005FD54A}" presName="sibTrans" presStyleCnt="0"/>
      <dgm:spPr/>
      <dgm:t>
        <a:bodyPr/>
        <a:lstStyle/>
        <a:p>
          <a:endParaRPr lang="fr-FR"/>
        </a:p>
      </dgm:t>
    </dgm:pt>
    <dgm:pt modelId="{4A04C932-BFEA-43DF-8D0A-39605CB73692}" type="pres">
      <dgm:prSet presAssocID="{086486C7-B766-408D-B95A-478C651E558C}" presName="node" presStyleLbl="node1" presStyleIdx="3" presStyleCnt="5">
        <dgm:presLayoutVars>
          <dgm:bulletEnabled val="1"/>
        </dgm:presLayoutVars>
      </dgm:prSet>
      <dgm:spPr/>
      <dgm:t>
        <a:bodyPr/>
        <a:lstStyle/>
        <a:p>
          <a:endParaRPr lang="fr-FR"/>
        </a:p>
      </dgm:t>
    </dgm:pt>
    <dgm:pt modelId="{E62843F6-B1ED-4B18-9C7F-B11585F0F4FB}" type="pres">
      <dgm:prSet presAssocID="{DF7531C9-70E2-4604-A741-665149BCEA63}" presName="sibTrans" presStyleCnt="0"/>
      <dgm:spPr/>
      <dgm:t>
        <a:bodyPr/>
        <a:lstStyle/>
        <a:p>
          <a:endParaRPr lang="fr-FR"/>
        </a:p>
      </dgm:t>
    </dgm:pt>
    <dgm:pt modelId="{FBE5805D-A0F8-4D17-A9BE-71F53DA61110}" type="pres">
      <dgm:prSet presAssocID="{0AA83A56-9BAC-41A7-A954-C717CE5F28E2}" presName="node" presStyleLbl="node1" presStyleIdx="4" presStyleCnt="5" custLinFactNeighborX="-30619" custLinFactNeighborY="3454">
        <dgm:presLayoutVars>
          <dgm:bulletEnabled val="1"/>
        </dgm:presLayoutVars>
      </dgm:prSet>
      <dgm:spPr/>
      <dgm:t>
        <a:bodyPr/>
        <a:lstStyle/>
        <a:p>
          <a:endParaRPr lang="fr-FR"/>
        </a:p>
      </dgm:t>
    </dgm:pt>
  </dgm:ptLst>
  <dgm:cxnLst>
    <dgm:cxn modelId="{F4EA2069-1B4D-417D-9894-94986A2F429F}" srcId="{C110ABE4-02A2-4000-B313-E5D0DF236EEF}" destId="{218063A6-B30C-414D-979B-FEFB62036525}" srcOrd="2" destOrd="0" parTransId="{97696DEE-7D44-4994-B1D7-BB75BC6E3F1D}" sibTransId="{97BF490C-FCE5-49D6-B8D6-95D2005FD54A}"/>
    <dgm:cxn modelId="{A9E1FC77-5423-45C3-B60A-A2D8DF55AAD2}" type="presOf" srcId="{07343664-88F9-488A-850A-FF954BAA4C91}" destId="{82376C9D-2AD1-4A8E-B11E-A6E2C4B1FE06}" srcOrd="0" destOrd="0" presId="urn:microsoft.com/office/officeart/2005/8/layout/hList6"/>
    <dgm:cxn modelId="{1CE0071E-EF15-4CAC-BA35-244DBF79C988}" srcId="{C110ABE4-02A2-4000-B313-E5D0DF236EEF}" destId="{7F5DC771-7A22-404B-AED4-B224F32BE986}" srcOrd="0" destOrd="0" parTransId="{2E61D122-DABD-4F6C-AA91-AABBB2E24495}" sibTransId="{17199E0B-39F7-46F0-93E6-7ABD2E2B0328}"/>
    <dgm:cxn modelId="{D9EF52C4-F265-4B04-931D-0C4483117EAE}" type="presOf" srcId="{7F5DC771-7A22-404B-AED4-B224F32BE986}" destId="{CCB7701B-FB4D-4AFD-AF7C-0BADE184D4B7}" srcOrd="0" destOrd="0" presId="urn:microsoft.com/office/officeart/2005/8/layout/hList6"/>
    <dgm:cxn modelId="{4F6F3A61-5C8F-4853-B09E-CF8BA3041298}" srcId="{C110ABE4-02A2-4000-B313-E5D0DF236EEF}" destId="{0AA83A56-9BAC-41A7-A954-C717CE5F28E2}" srcOrd="4" destOrd="0" parTransId="{50A19583-51B1-43FA-8266-697A1C9113CF}" sibTransId="{C9AC5328-69A3-4F67-8504-6FC025C6F879}"/>
    <dgm:cxn modelId="{67932973-6DAC-462A-82BD-B6D2DC3A2C76}" type="presOf" srcId="{086486C7-B766-408D-B95A-478C651E558C}" destId="{4A04C932-BFEA-43DF-8D0A-39605CB73692}" srcOrd="0" destOrd="0" presId="urn:microsoft.com/office/officeart/2005/8/layout/hList6"/>
    <dgm:cxn modelId="{66B46F27-A250-4737-87A6-2F27CA1FDFAC}" type="presOf" srcId="{218063A6-B30C-414D-979B-FEFB62036525}" destId="{352B08D4-4BA3-4C86-A17A-2BA7EE8B165C}" srcOrd="0" destOrd="0" presId="urn:microsoft.com/office/officeart/2005/8/layout/hList6"/>
    <dgm:cxn modelId="{19A0F690-DDBA-40C1-A3AC-EDB91E323D52}" srcId="{C110ABE4-02A2-4000-B313-E5D0DF236EEF}" destId="{07343664-88F9-488A-850A-FF954BAA4C91}" srcOrd="1" destOrd="0" parTransId="{B7C0FFBC-5FA1-42CD-A2F3-0A74BD471960}" sibTransId="{1102D2C5-CD50-4512-9C4E-CDD728CA717C}"/>
    <dgm:cxn modelId="{4EA27D55-8DED-4FD0-A49C-C388BFF9ACE5}" srcId="{C110ABE4-02A2-4000-B313-E5D0DF236EEF}" destId="{086486C7-B766-408D-B95A-478C651E558C}" srcOrd="3" destOrd="0" parTransId="{F73240EE-E9A9-40D1-9E4A-1CC1BE0382D5}" sibTransId="{DF7531C9-70E2-4604-A741-665149BCEA63}"/>
    <dgm:cxn modelId="{0AD8FCB4-B7A2-4EE8-9B8E-A58F703CFFDD}" type="presOf" srcId="{C110ABE4-02A2-4000-B313-E5D0DF236EEF}" destId="{B63C3F65-3905-482F-91BC-AB016EAA165A}" srcOrd="0" destOrd="0" presId="urn:microsoft.com/office/officeart/2005/8/layout/hList6"/>
    <dgm:cxn modelId="{DEDA58CE-9E8E-4A2F-83C3-341F556EAE03}" type="presOf" srcId="{0AA83A56-9BAC-41A7-A954-C717CE5F28E2}" destId="{FBE5805D-A0F8-4D17-A9BE-71F53DA61110}" srcOrd="0" destOrd="0" presId="urn:microsoft.com/office/officeart/2005/8/layout/hList6"/>
    <dgm:cxn modelId="{2281BDC7-86AA-454D-9419-D0B674FBE3F8}" type="presParOf" srcId="{B63C3F65-3905-482F-91BC-AB016EAA165A}" destId="{CCB7701B-FB4D-4AFD-AF7C-0BADE184D4B7}" srcOrd="0" destOrd="0" presId="urn:microsoft.com/office/officeart/2005/8/layout/hList6"/>
    <dgm:cxn modelId="{8ADDBCB4-B743-4ECE-9691-50A547A993B2}" type="presParOf" srcId="{B63C3F65-3905-482F-91BC-AB016EAA165A}" destId="{587EC456-D880-422C-9D6C-42E62E382ACF}" srcOrd="1" destOrd="0" presId="urn:microsoft.com/office/officeart/2005/8/layout/hList6"/>
    <dgm:cxn modelId="{A8F0532A-E657-4A68-A9D5-DC0A98C0208D}" type="presParOf" srcId="{B63C3F65-3905-482F-91BC-AB016EAA165A}" destId="{82376C9D-2AD1-4A8E-B11E-A6E2C4B1FE06}" srcOrd="2" destOrd="0" presId="urn:microsoft.com/office/officeart/2005/8/layout/hList6"/>
    <dgm:cxn modelId="{73736072-A14D-4E5C-97CB-6773F0892A19}" type="presParOf" srcId="{B63C3F65-3905-482F-91BC-AB016EAA165A}" destId="{76284D8C-9DAA-4505-9FA6-7C3BC0DB44C0}" srcOrd="3" destOrd="0" presId="urn:microsoft.com/office/officeart/2005/8/layout/hList6"/>
    <dgm:cxn modelId="{69D70FDD-574C-4AD9-B62A-746A0EF2CD16}" type="presParOf" srcId="{B63C3F65-3905-482F-91BC-AB016EAA165A}" destId="{352B08D4-4BA3-4C86-A17A-2BA7EE8B165C}" srcOrd="4" destOrd="0" presId="urn:microsoft.com/office/officeart/2005/8/layout/hList6"/>
    <dgm:cxn modelId="{87BE6A3E-D38F-43BE-A451-E62FAA359557}" type="presParOf" srcId="{B63C3F65-3905-482F-91BC-AB016EAA165A}" destId="{227A53FC-0819-4308-8CA8-19D9E6CD83A4}" srcOrd="5" destOrd="0" presId="urn:microsoft.com/office/officeart/2005/8/layout/hList6"/>
    <dgm:cxn modelId="{49DD4734-E3A9-47AE-A065-285E737DFFF5}" type="presParOf" srcId="{B63C3F65-3905-482F-91BC-AB016EAA165A}" destId="{4A04C932-BFEA-43DF-8D0A-39605CB73692}" srcOrd="6" destOrd="0" presId="urn:microsoft.com/office/officeart/2005/8/layout/hList6"/>
    <dgm:cxn modelId="{ADAECFF3-0FA3-4D41-8C23-B9808F5E435B}" type="presParOf" srcId="{B63C3F65-3905-482F-91BC-AB016EAA165A}" destId="{E62843F6-B1ED-4B18-9C7F-B11585F0F4FB}" srcOrd="7" destOrd="0" presId="urn:microsoft.com/office/officeart/2005/8/layout/hList6"/>
    <dgm:cxn modelId="{86E9214C-90F2-4F72-99B1-DDE24596FF25}" type="presParOf" srcId="{B63C3F65-3905-482F-91BC-AB016EAA165A}" destId="{FBE5805D-A0F8-4D17-A9BE-71F53DA61110}"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079702-2491-423D-80B5-D2533B439C45}" type="doc">
      <dgm:prSet loTypeId="urn:microsoft.com/office/officeart/2005/8/layout/hList6" loCatId="list" qsTypeId="urn:microsoft.com/office/officeart/2005/8/quickstyle/simple1" qsCatId="simple" csTypeId="urn:microsoft.com/office/officeart/2005/8/colors/accent3_2" csCatId="accent3" phldr="1"/>
      <dgm:spPr/>
      <dgm:t>
        <a:bodyPr/>
        <a:lstStyle/>
        <a:p>
          <a:endParaRPr lang="fr-FR"/>
        </a:p>
      </dgm:t>
    </dgm:pt>
    <dgm:pt modelId="{0AC1D42E-930A-4629-9E30-3247B3F9DA0D}">
      <dgm:prSet custT="1"/>
      <dgm:spPr>
        <a:xfrm rot="16200000">
          <a:off x="-135246" y="137121"/>
          <a:ext cx="2114034" cy="1839790"/>
        </a:xfrm>
        <a:prstGeom prst="flowChartManualOperation">
          <a:avLst/>
        </a:prstGeom>
        <a:solidFill>
          <a:srgbClr val="FF6700">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pPr rtl="0"/>
          <a:r>
            <a:rPr lang="fr-FR" sz="2800" b="1" dirty="0" smtClean="0">
              <a:solidFill>
                <a:sysClr val="window" lastClr="FFFFFF"/>
              </a:solidFill>
              <a:latin typeface="Century Gothic"/>
              <a:ea typeface="+mn-ea"/>
              <a:cs typeface="+mn-cs"/>
            </a:rPr>
            <a:t>Pêche</a:t>
          </a:r>
          <a:endParaRPr lang="fr-FR" sz="2800" dirty="0">
            <a:solidFill>
              <a:sysClr val="window" lastClr="FFFFFF"/>
            </a:solidFill>
            <a:latin typeface="Century Gothic"/>
            <a:ea typeface="+mn-ea"/>
            <a:cs typeface="+mn-cs"/>
          </a:endParaRPr>
        </a:p>
      </dgm:t>
    </dgm:pt>
    <dgm:pt modelId="{C2E88160-A2D7-475A-8E65-E6F215EB840C}" type="parTrans" cxnId="{290A2C01-8CD0-40BC-9427-3D95120E36EE}">
      <dgm:prSet/>
      <dgm:spPr/>
      <dgm:t>
        <a:bodyPr/>
        <a:lstStyle/>
        <a:p>
          <a:endParaRPr lang="fr-FR"/>
        </a:p>
      </dgm:t>
    </dgm:pt>
    <dgm:pt modelId="{B53E93B4-4539-458F-9B24-03AFDE980061}" type="sibTrans" cxnId="{290A2C01-8CD0-40BC-9427-3D95120E36EE}">
      <dgm:prSet/>
      <dgm:spPr/>
      <dgm:t>
        <a:bodyPr/>
        <a:lstStyle/>
        <a:p>
          <a:endParaRPr lang="fr-FR"/>
        </a:p>
      </dgm:t>
    </dgm:pt>
    <dgm:pt modelId="{1DF30AD5-1A87-468B-93FB-FAC6A6F5CBF3}">
      <dgm:prSet/>
      <dgm:spPr>
        <a:xfrm rot="16200000">
          <a:off x="1842527" y="137121"/>
          <a:ext cx="2114034" cy="1839790"/>
        </a:xfrm>
        <a:prstGeom prst="flowChartManualOperation">
          <a:avLst/>
        </a:prstGeom>
        <a:solidFill>
          <a:srgbClr val="FF6700">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pPr rtl="0"/>
          <a:r>
            <a:rPr lang="fr-FR" smtClean="0">
              <a:solidFill>
                <a:sysClr val="window" lastClr="FFFFFF"/>
              </a:solidFill>
              <a:latin typeface="Century Gothic"/>
              <a:ea typeface="+mn-ea"/>
              <a:cs typeface="+mn-cs"/>
            </a:rPr>
            <a:t>La section pêche utilise un plan d’eau, mis à la disposition de l’Amicale par la Communauté Urbaine d’Alençon, situé derrière la piscine Alencea.</a:t>
          </a:r>
          <a:endParaRPr lang="fr-FR">
            <a:solidFill>
              <a:sysClr val="window" lastClr="FFFFFF"/>
            </a:solidFill>
            <a:latin typeface="Century Gothic"/>
            <a:ea typeface="+mn-ea"/>
            <a:cs typeface="+mn-cs"/>
          </a:endParaRPr>
        </a:p>
      </dgm:t>
    </dgm:pt>
    <dgm:pt modelId="{B579C903-7785-4B22-B338-24DB1E3A0585}" type="parTrans" cxnId="{EE66CA1D-6F76-4F22-A30F-83A51E441460}">
      <dgm:prSet/>
      <dgm:spPr/>
      <dgm:t>
        <a:bodyPr/>
        <a:lstStyle/>
        <a:p>
          <a:endParaRPr lang="fr-FR"/>
        </a:p>
      </dgm:t>
    </dgm:pt>
    <dgm:pt modelId="{0E9868BD-4853-4D30-B1C1-DE34EDE7ADF0}" type="sibTrans" cxnId="{EE66CA1D-6F76-4F22-A30F-83A51E441460}">
      <dgm:prSet/>
      <dgm:spPr/>
      <dgm:t>
        <a:bodyPr/>
        <a:lstStyle/>
        <a:p>
          <a:endParaRPr lang="fr-FR"/>
        </a:p>
      </dgm:t>
    </dgm:pt>
    <dgm:pt modelId="{6627B709-D220-403F-BEE0-520CC8B35C3D}">
      <dgm:prSet/>
      <dgm:spPr>
        <a:xfrm rot="16200000">
          <a:off x="3820302" y="137121"/>
          <a:ext cx="2114034" cy="1839790"/>
        </a:xfrm>
        <a:prstGeom prst="flowChartManualOperation">
          <a:avLst/>
        </a:prstGeom>
        <a:solidFill>
          <a:srgbClr val="FF6700">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pPr rtl="0"/>
          <a:r>
            <a:rPr lang="fr-FR" smtClean="0">
              <a:solidFill>
                <a:sysClr val="window" lastClr="FFFFFF"/>
              </a:solidFill>
              <a:latin typeface="Century Gothic"/>
              <a:ea typeface="+mn-ea"/>
              <a:cs typeface="+mn-cs"/>
            </a:rPr>
            <a:t>Il est nécessaire d’avoir une carte de pêche pour pouvoir utiliser ce plan d’eau</a:t>
          </a:r>
          <a:endParaRPr lang="fr-FR">
            <a:solidFill>
              <a:sysClr val="window" lastClr="FFFFFF"/>
            </a:solidFill>
            <a:latin typeface="Century Gothic"/>
            <a:ea typeface="+mn-ea"/>
            <a:cs typeface="+mn-cs"/>
          </a:endParaRPr>
        </a:p>
      </dgm:t>
    </dgm:pt>
    <dgm:pt modelId="{94C3F186-FC38-49E0-A32B-A1CD681D7925}" type="parTrans" cxnId="{1BB2F785-1146-4251-8AFC-E8D4EAB2CA8B}">
      <dgm:prSet/>
      <dgm:spPr/>
      <dgm:t>
        <a:bodyPr/>
        <a:lstStyle/>
        <a:p>
          <a:endParaRPr lang="fr-FR"/>
        </a:p>
      </dgm:t>
    </dgm:pt>
    <dgm:pt modelId="{4C09C14A-83EE-44F9-84E9-9A0C4201E01F}" type="sibTrans" cxnId="{1BB2F785-1146-4251-8AFC-E8D4EAB2CA8B}">
      <dgm:prSet/>
      <dgm:spPr/>
      <dgm:t>
        <a:bodyPr/>
        <a:lstStyle/>
        <a:p>
          <a:endParaRPr lang="fr-FR"/>
        </a:p>
      </dgm:t>
    </dgm:pt>
    <dgm:pt modelId="{610B4349-BA50-4725-BFE2-2D7BD7FE8F0D}">
      <dgm:prSet/>
      <dgm:spPr>
        <a:xfrm rot="16200000">
          <a:off x="5798076" y="137121"/>
          <a:ext cx="2114034" cy="1839790"/>
        </a:xfrm>
        <a:prstGeom prst="flowChartManualOperation">
          <a:avLst/>
        </a:prstGeom>
        <a:solidFill>
          <a:srgbClr val="FF6700">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pPr rtl="0"/>
          <a:r>
            <a:rPr lang="fr-FR" u="sng" dirty="0" smtClean="0">
              <a:solidFill>
                <a:sysClr val="window" lastClr="FFFFFF"/>
              </a:solidFill>
              <a:latin typeface="Century Gothic"/>
              <a:ea typeface="+mn-ea"/>
              <a:cs typeface="+mn-cs"/>
            </a:rPr>
            <a:t>Responsable :</a:t>
          </a:r>
          <a:endParaRPr lang="fr-FR" dirty="0" smtClean="0">
            <a:solidFill>
              <a:sysClr val="window" lastClr="FFFFFF"/>
            </a:solidFill>
            <a:latin typeface="Century Gothic"/>
            <a:ea typeface="+mn-ea"/>
            <a:cs typeface="+mn-cs"/>
          </a:endParaRPr>
        </a:p>
        <a:p>
          <a:pPr rtl="0"/>
          <a:r>
            <a:rPr lang="fr-FR" dirty="0" smtClean="0">
              <a:solidFill>
                <a:sysClr val="window" lastClr="FFFFFF"/>
              </a:solidFill>
              <a:latin typeface="Century Gothic"/>
              <a:ea typeface="+mn-ea"/>
              <a:cs typeface="+mn-cs"/>
            </a:rPr>
            <a:t>Jacky DESCURES</a:t>
          </a:r>
        </a:p>
        <a:p>
          <a:pPr rtl="0"/>
          <a:r>
            <a:rPr lang="fr-FR" dirty="0" smtClean="0">
              <a:solidFill>
                <a:sysClr val="window" lastClr="FFFFFF"/>
              </a:solidFill>
              <a:latin typeface="Century Gothic"/>
              <a:ea typeface="+mn-ea"/>
              <a:cs typeface="+mn-cs"/>
            </a:rPr>
            <a:t>02.33.28.98.29</a:t>
          </a:r>
        </a:p>
        <a:p>
          <a:pPr rtl="0"/>
          <a:r>
            <a:rPr lang="fr-FR" dirty="0" smtClean="0">
              <a:solidFill>
                <a:sysClr val="window" lastClr="FFFFFF"/>
              </a:solidFill>
              <a:latin typeface="Century Gothic"/>
              <a:ea typeface="+mn-ea"/>
              <a:cs typeface="+mn-cs"/>
            </a:rPr>
            <a:t>06.79.93.15.82</a:t>
          </a:r>
          <a:endParaRPr lang="fr-FR" dirty="0">
            <a:solidFill>
              <a:sysClr val="window" lastClr="FFFFFF"/>
            </a:solidFill>
            <a:latin typeface="Century Gothic"/>
            <a:ea typeface="+mn-ea"/>
            <a:cs typeface="+mn-cs"/>
          </a:endParaRPr>
        </a:p>
      </dgm:t>
    </dgm:pt>
    <dgm:pt modelId="{38842720-8A90-49D7-A436-329997DD9EDF}" type="parTrans" cxnId="{5763F404-5B5A-457D-9074-98F0D8DD7350}">
      <dgm:prSet/>
      <dgm:spPr/>
      <dgm:t>
        <a:bodyPr/>
        <a:lstStyle/>
        <a:p>
          <a:endParaRPr lang="fr-FR"/>
        </a:p>
      </dgm:t>
    </dgm:pt>
    <dgm:pt modelId="{F7465EAC-20D9-49F7-8511-A8D50700DA7E}" type="sibTrans" cxnId="{5763F404-5B5A-457D-9074-98F0D8DD7350}">
      <dgm:prSet/>
      <dgm:spPr/>
      <dgm:t>
        <a:bodyPr/>
        <a:lstStyle/>
        <a:p>
          <a:endParaRPr lang="fr-FR"/>
        </a:p>
      </dgm:t>
    </dgm:pt>
    <dgm:pt modelId="{DC4BF3E0-0B69-4C88-B6A7-2443AC145921}" type="pres">
      <dgm:prSet presAssocID="{9E079702-2491-423D-80B5-D2533B439C45}" presName="Name0" presStyleCnt="0">
        <dgm:presLayoutVars>
          <dgm:dir/>
          <dgm:resizeHandles val="exact"/>
        </dgm:presLayoutVars>
      </dgm:prSet>
      <dgm:spPr/>
      <dgm:t>
        <a:bodyPr/>
        <a:lstStyle/>
        <a:p>
          <a:endParaRPr lang="fr-FR"/>
        </a:p>
      </dgm:t>
    </dgm:pt>
    <dgm:pt modelId="{9C51F0DA-3494-448A-AF14-D260E7816CD3}" type="pres">
      <dgm:prSet presAssocID="{0AC1D42E-930A-4629-9E30-3247B3F9DA0D}" presName="node" presStyleLbl="node1" presStyleIdx="0" presStyleCnt="4">
        <dgm:presLayoutVars>
          <dgm:bulletEnabled val="1"/>
        </dgm:presLayoutVars>
      </dgm:prSet>
      <dgm:spPr/>
      <dgm:t>
        <a:bodyPr/>
        <a:lstStyle/>
        <a:p>
          <a:endParaRPr lang="fr-FR"/>
        </a:p>
      </dgm:t>
    </dgm:pt>
    <dgm:pt modelId="{06B0C294-1C2E-414F-BC36-716543496FFE}" type="pres">
      <dgm:prSet presAssocID="{B53E93B4-4539-458F-9B24-03AFDE980061}" presName="sibTrans" presStyleCnt="0"/>
      <dgm:spPr/>
    </dgm:pt>
    <dgm:pt modelId="{F65298D7-D398-42CA-8181-26E7EDB779C5}" type="pres">
      <dgm:prSet presAssocID="{1DF30AD5-1A87-468B-93FB-FAC6A6F5CBF3}" presName="node" presStyleLbl="node1" presStyleIdx="1" presStyleCnt="4">
        <dgm:presLayoutVars>
          <dgm:bulletEnabled val="1"/>
        </dgm:presLayoutVars>
      </dgm:prSet>
      <dgm:spPr/>
      <dgm:t>
        <a:bodyPr/>
        <a:lstStyle/>
        <a:p>
          <a:endParaRPr lang="fr-FR"/>
        </a:p>
      </dgm:t>
    </dgm:pt>
    <dgm:pt modelId="{D39E54D8-02E8-477B-98DB-296ACEA6EB7D}" type="pres">
      <dgm:prSet presAssocID="{0E9868BD-4853-4D30-B1C1-DE34EDE7ADF0}" presName="sibTrans" presStyleCnt="0"/>
      <dgm:spPr/>
    </dgm:pt>
    <dgm:pt modelId="{D484B841-09B3-4C1B-8873-8F1D9255CCCD}" type="pres">
      <dgm:prSet presAssocID="{6627B709-D220-403F-BEE0-520CC8B35C3D}" presName="node" presStyleLbl="node1" presStyleIdx="2" presStyleCnt="4">
        <dgm:presLayoutVars>
          <dgm:bulletEnabled val="1"/>
        </dgm:presLayoutVars>
      </dgm:prSet>
      <dgm:spPr/>
      <dgm:t>
        <a:bodyPr/>
        <a:lstStyle/>
        <a:p>
          <a:endParaRPr lang="fr-FR"/>
        </a:p>
      </dgm:t>
    </dgm:pt>
    <dgm:pt modelId="{F1FDE536-1E22-464A-80C6-7E3AF42821BD}" type="pres">
      <dgm:prSet presAssocID="{4C09C14A-83EE-44F9-84E9-9A0C4201E01F}" presName="sibTrans" presStyleCnt="0"/>
      <dgm:spPr/>
    </dgm:pt>
    <dgm:pt modelId="{01DA1355-8340-4AA3-A3F1-4739426EE7CA}" type="pres">
      <dgm:prSet presAssocID="{610B4349-BA50-4725-BFE2-2D7BD7FE8F0D}" presName="node" presStyleLbl="node1" presStyleIdx="3" presStyleCnt="4">
        <dgm:presLayoutVars>
          <dgm:bulletEnabled val="1"/>
        </dgm:presLayoutVars>
      </dgm:prSet>
      <dgm:spPr/>
      <dgm:t>
        <a:bodyPr/>
        <a:lstStyle/>
        <a:p>
          <a:endParaRPr lang="fr-FR"/>
        </a:p>
      </dgm:t>
    </dgm:pt>
  </dgm:ptLst>
  <dgm:cxnLst>
    <dgm:cxn modelId="{1BB2F785-1146-4251-8AFC-E8D4EAB2CA8B}" srcId="{9E079702-2491-423D-80B5-D2533B439C45}" destId="{6627B709-D220-403F-BEE0-520CC8B35C3D}" srcOrd="2" destOrd="0" parTransId="{94C3F186-FC38-49E0-A32B-A1CD681D7925}" sibTransId="{4C09C14A-83EE-44F9-84E9-9A0C4201E01F}"/>
    <dgm:cxn modelId="{AE234519-79D5-4807-BEF8-5955726CA277}" type="presOf" srcId="{6627B709-D220-403F-BEE0-520CC8B35C3D}" destId="{D484B841-09B3-4C1B-8873-8F1D9255CCCD}" srcOrd="0" destOrd="0" presId="urn:microsoft.com/office/officeart/2005/8/layout/hList6"/>
    <dgm:cxn modelId="{046EF949-F868-4280-A097-93819633631C}" type="presOf" srcId="{9E079702-2491-423D-80B5-D2533B439C45}" destId="{DC4BF3E0-0B69-4C88-B6A7-2443AC145921}" srcOrd="0" destOrd="0" presId="urn:microsoft.com/office/officeart/2005/8/layout/hList6"/>
    <dgm:cxn modelId="{EE66CA1D-6F76-4F22-A30F-83A51E441460}" srcId="{9E079702-2491-423D-80B5-D2533B439C45}" destId="{1DF30AD5-1A87-468B-93FB-FAC6A6F5CBF3}" srcOrd="1" destOrd="0" parTransId="{B579C903-7785-4B22-B338-24DB1E3A0585}" sibTransId="{0E9868BD-4853-4D30-B1C1-DE34EDE7ADF0}"/>
    <dgm:cxn modelId="{290A2C01-8CD0-40BC-9427-3D95120E36EE}" srcId="{9E079702-2491-423D-80B5-D2533B439C45}" destId="{0AC1D42E-930A-4629-9E30-3247B3F9DA0D}" srcOrd="0" destOrd="0" parTransId="{C2E88160-A2D7-475A-8E65-E6F215EB840C}" sibTransId="{B53E93B4-4539-458F-9B24-03AFDE980061}"/>
    <dgm:cxn modelId="{5763F404-5B5A-457D-9074-98F0D8DD7350}" srcId="{9E079702-2491-423D-80B5-D2533B439C45}" destId="{610B4349-BA50-4725-BFE2-2D7BD7FE8F0D}" srcOrd="3" destOrd="0" parTransId="{38842720-8A90-49D7-A436-329997DD9EDF}" sibTransId="{F7465EAC-20D9-49F7-8511-A8D50700DA7E}"/>
    <dgm:cxn modelId="{ACDED9C8-F9A9-48BF-BE43-2FEB96CD4566}" type="presOf" srcId="{610B4349-BA50-4725-BFE2-2D7BD7FE8F0D}" destId="{01DA1355-8340-4AA3-A3F1-4739426EE7CA}" srcOrd="0" destOrd="0" presId="urn:microsoft.com/office/officeart/2005/8/layout/hList6"/>
    <dgm:cxn modelId="{614CA0EC-F1C9-439B-A650-415542E2A4DA}" type="presOf" srcId="{0AC1D42E-930A-4629-9E30-3247B3F9DA0D}" destId="{9C51F0DA-3494-448A-AF14-D260E7816CD3}" srcOrd="0" destOrd="0" presId="urn:microsoft.com/office/officeart/2005/8/layout/hList6"/>
    <dgm:cxn modelId="{CFD174CC-7484-4EE0-9A93-1225858BC15C}" type="presOf" srcId="{1DF30AD5-1A87-468B-93FB-FAC6A6F5CBF3}" destId="{F65298D7-D398-42CA-8181-26E7EDB779C5}" srcOrd="0" destOrd="0" presId="urn:microsoft.com/office/officeart/2005/8/layout/hList6"/>
    <dgm:cxn modelId="{E301EA37-1DD6-4F82-B7E6-E949EC4D4B56}" type="presParOf" srcId="{DC4BF3E0-0B69-4C88-B6A7-2443AC145921}" destId="{9C51F0DA-3494-448A-AF14-D260E7816CD3}" srcOrd="0" destOrd="0" presId="urn:microsoft.com/office/officeart/2005/8/layout/hList6"/>
    <dgm:cxn modelId="{20E634FD-444B-4327-BFE7-69AC502F3648}" type="presParOf" srcId="{DC4BF3E0-0B69-4C88-B6A7-2443AC145921}" destId="{06B0C294-1C2E-414F-BC36-716543496FFE}" srcOrd="1" destOrd="0" presId="urn:microsoft.com/office/officeart/2005/8/layout/hList6"/>
    <dgm:cxn modelId="{C0D5A7E2-64CE-48BF-AF2C-9D706C27502A}" type="presParOf" srcId="{DC4BF3E0-0B69-4C88-B6A7-2443AC145921}" destId="{F65298D7-D398-42CA-8181-26E7EDB779C5}" srcOrd="2" destOrd="0" presId="urn:microsoft.com/office/officeart/2005/8/layout/hList6"/>
    <dgm:cxn modelId="{05696278-975E-42FC-9207-49B73A479687}" type="presParOf" srcId="{DC4BF3E0-0B69-4C88-B6A7-2443AC145921}" destId="{D39E54D8-02E8-477B-98DB-296ACEA6EB7D}" srcOrd="3" destOrd="0" presId="urn:microsoft.com/office/officeart/2005/8/layout/hList6"/>
    <dgm:cxn modelId="{1719A11E-A7BC-4F14-9C31-5B5D771DD35E}" type="presParOf" srcId="{DC4BF3E0-0B69-4C88-B6A7-2443AC145921}" destId="{D484B841-09B3-4C1B-8873-8F1D9255CCCD}" srcOrd="4" destOrd="0" presId="urn:microsoft.com/office/officeart/2005/8/layout/hList6"/>
    <dgm:cxn modelId="{E3E10179-BFED-409C-BAC9-D9742A424F33}" type="presParOf" srcId="{DC4BF3E0-0B69-4C88-B6A7-2443AC145921}" destId="{F1FDE536-1E22-464A-80C6-7E3AF42821BD}" srcOrd="5" destOrd="0" presId="urn:microsoft.com/office/officeart/2005/8/layout/hList6"/>
    <dgm:cxn modelId="{CA6179D8-CDFA-4F11-B7CB-AF57F1189DE7}" type="presParOf" srcId="{DC4BF3E0-0B69-4C88-B6A7-2443AC145921}" destId="{01DA1355-8340-4AA3-A3F1-4739426EE7CA}"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E314CC-105E-4FD8-8554-B16AD2FB30FB}">
      <dsp:nvSpPr>
        <dsp:cNvPr id="0" name=""/>
        <dsp:cNvSpPr/>
      </dsp:nvSpPr>
      <dsp:spPr>
        <a:xfrm>
          <a:off x="428716" y="74249"/>
          <a:ext cx="3479899" cy="2087939"/>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u="sng" kern="1200" dirty="0" smtClean="0"/>
            <a:t>Les co-Présidents</a:t>
          </a:r>
        </a:p>
        <a:p>
          <a:pPr lvl="0" algn="ctr" defTabSz="800100">
            <a:lnSpc>
              <a:spcPct val="90000"/>
            </a:lnSpc>
            <a:spcBef>
              <a:spcPct val="0"/>
            </a:spcBef>
            <a:spcAft>
              <a:spcPct val="35000"/>
            </a:spcAft>
          </a:pPr>
          <a:r>
            <a:rPr lang="fr-FR" sz="1800" kern="1200" dirty="0" smtClean="0"/>
            <a:t>Eddie GUILLIN</a:t>
          </a:r>
        </a:p>
        <a:p>
          <a:pPr lvl="0" algn="ctr" defTabSz="800100">
            <a:lnSpc>
              <a:spcPct val="90000"/>
            </a:lnSpc>
            <a:spcBef>
              <a:spcPct val="0"/>
            </a:spcBef>
            <a:spcAft>
              <a:spcPct val="35000"/>
            </a:spcAft>
          </a:pPr>
          <a:r>
            <a:rPr lang="fr-FR" sz="1800" kern="1200" dirty="0" smtClean="0"/>
            <a:t>Gaëlle MARAIS</a:t>
          </a:r>
          <a:endParaRPr lang="fr-FR" sz="1800" kern="1200" dirty="0"/>
        </a:p>
      </dsp:txBody>
      <dsp:txXfrm>
        <a:off x="428716" y="74249"/>
        <a:ext cx="3479899" cy="2087939"/>
      </dsp:txXfrm>
    </dsp:sp>
    <dsp:sp modelId="{CA2EA006-865E-43D4-A467-FAE97EA0BA50}">
      <dsp:nvSpPr>
        <dsp:cNvPr id="0" name=""/>
        <dsp:cNvSpPr/>
      </dsp:nvSpPr>
      <dsp:spPr>
        <a:xfrm>
          <a:off x="4335982" y="74249"/>
          <a:ext cx="3479899" cy="2087939"/>
        </a:xfrm>
        <a:prstGeom prst="rect">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u="sng" kern="1200" dirty="0" smtClean="0"/>
            <a:t>Les Trésoriers</a:t>
          </a:r>
        </a:p>
        <a:p>
          <a:pPr lvl="0" algn="ctr" defTabSz="800100">
            <a:lnSpc>
              <a:spcPct val="90000"/>
            </a:lnSpc>
            <a:spcBef>
              <a:spcPct val="0"/>
            </a:spcBef>
            <a:spcAft>
              <a:spcPct val="35000"/>
            </a:spcAft>
          </a:pPr>
          <a:r>
            <a:rPr lang="fr-FR" sz="1800" u="none" kern="1200" dirty="0" smtClean="0"/>
            <a:t>Jean-Paul DELAHAYE</a:t>
          </a:r>
        </a:p>
        <a:p>
          <a:pPr lvl="0" algn="ctr" defTabSz="800100">
            <a:lnSpc>
              <a:spcPct val="90000"/>
            </a:lnSpc>
            <a:spcBef>
              <a:spcPct val="0"/>
            </a:spcBef>
            <a:spcAft>
              <a:spcPct val="35000"/>
            </a:spcAft>
          </a:pPr>
          <a:r>
            <a:rPr lang="fr-FR" sz="1800" kern="1200" dirty="0" smtClean="0"/>
            <a:t>Nathalie MULQUIN</a:t>
          </a:r>
        </a:p>
        <a:p>
          <a:pPr lvl="0" algn="ctr" defTabSz="800100">
            <a:lnSpc>
              <a:spcPct val="90000"/>
            </a:lnSpc>
            <a:spcBef>
              <a:spcPct val="0"/>
            </a:spcBef>
            <a:spcAft>
              <a:spcPct val="35000"/>
            </a:spcAft>
          </a:pPr>
          <a:r>
            <a:rPr lang="fr-FR" sz="1800" kern="1200" dirty="0" smtClean="0"/>
            <a:t>Agnes OZDAG</a:t>
          </a:r>
        </a:p>
      </dsp:txBody>
      <dsp:txXfrm>
        <a:off x="4335982" y="74249"/>
        <a:ext cx="3479899" cy="2087939"/>
      </dsp:txXfrm>
    </dsp:sp>
    <dsp:sp modelId="{F82EAF89-4F3A-4B6F-9584-918E90BCB554}">
      <dsp:nvSpPr>
        <dsp:cNvPr id="0" name=""/>
        <dsp:cNvSpPr/>
      </dsp:nvSpPr>
      <dsp:spPr>
        <a:xfrm>
          <a:off x="4409686" y="2359638"/>
          <a:ext cx="3479899" cy="2087939"/>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u="sng" kern="1200" dirty="0" smtClean="0"/>
            <a:t>Les membres</a:t>
          </a:r>
        </a:p>
        <a:p>
          <a:pPr lvl="0" algn="ctr" defTabSz="800100">
            <a:lnSpc>
              <a:spcPct val="90000"/>
            </a:lnSpc>
            <a:spcBef>
              <a:spcPct val="0"/>
            </a:spcBef>
            <a:spcAft>
              <a:spcPct val="35000"/>
            </a:spcAft>
          </a:pPr>
          <a:r>
            <a:rPr lang="fr-FR" sz="1800" kern="1200" dirty="0" smtClean="0"/>
            <a:t>Sandrine TOUSSAINT-Aurore BROSSE</a:t>
          </a:r>
        </a:p>
        <a:p>
          <a:pPr lvl="0" algn="ctr" defTabSz="800100">
            <a:lnSpc>
              <a:spcPct val="90000"/>
            </a:lnSpc>
            <a:spcBef>
              <a:spcPct val="0"/>
            </a:spcBef>
            <a:spcAft>
              <a:spcPct val="35000"/>
            </a:spcAft>
          </a:pPr>
          <a:r>
            <a:rPr lang="fr-FR" sz="1800" kern="1200" dirty="0" smtClean="0"/>
            <a:t>Pascal RANCHY-Tony MALICET</a:t>
          </a:r>
        </a:p>
        <a:p>
          <a:pPr lvl="0" algn="ctr" defTabSz="800100">
            <a:lnSpc>
              <a:spcPct val="90000"/>
            </a:lnSpc>
            <a:spcBef>
              <a:spcPct val="0"/>
            </a:spcBef>
            <a:spcAft>
              <a:spcPct val="35000"/>
            </a:spcAft>
          </a:pPr>
          <a:r>
            <a:rPr lang="fr-FR" sz="1800" kern="1200" dirty="0" smtClean="0"/>
            <a:t>Claire DAVOUST-Gislaine GUBIAN</a:t>
          </a:r>
        </a:p>
        <a:p>
          <a:pPr lvl="0" algn="ctr" defTabSz="800100">
            <a:lnSpc>
              <a:spcPct val="90000"/>
            </a:lnSpc>
            <a:spcBef>
              <a:spcPct val="0"/>
            </a:spcBef>
            <a:spcAft>
              <a:spcPct val="35000"/>
            </a:spcAft>
          </a:pPr>
          <a:r>
            <a:rPr lang="fr-FR" sz="1800" kern="1200" dirty="0" smtClean="0"/>
            <a:t>Elodie-Isabelle HAYE</a:t>
          </a:r>
        </a:p>
      </dsp:txBody>
      <dsp:txXfrm>
        <a:off x="4409686" y="2359638"/>
        <a:ext cx="3479899" cy="2087939"/>
      </dsp:txXfrm>
    </dsp:sp>
    <dsp:sp modelId="{2C868C25-E701-4066-9517-7BE2B2CF05E2}">
      <dsp:nvSpPr>
        <dsp:cNvPr id="0" name=""/>
        <dsp:cNvSpPr/>
      </dsp:nvSpPr>
      <dsp:spPr>
        <a:xfrm>
          <a:off x="428716" y="2359638"/>
          <a:ext cx="3479899" cy="20879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u="sng" kern="1200" dirty="0" smtClean="0"/>
            <a:t>Les secrétaires</a:t>
          </a:r>
        </a:p>
        <a:p>
          <a:pPr lvl="0" algn="ctr" defTabSz="800100">
            <a:lnSpc>
              <a:spcPct val="90000"/>
            </a:lnSpc>
            <a:spcBef>
              <a:spcPct val="0"/>
            </a:spcBef>
            <a:spcAft>
              <a:spcPct val="35000"/>
            </a:spcAft>
          </a:pPr>
          <a:r>
            <a:rPr lang="fr-FR" sz="1800" kern="1200" dirty="0" smtClean="0"/>
            <a:t>Stéphanie ANTOINE</a:t>
          </a:r>
        </a:p>
        <a:p>
          <a:pPr lvl="0" algn="ctr" defTabSz="800100">
            <a:lnSpc>
              <a:spcPct val="90000"/>
            </a:lnSpc>
            <a:spcBef>
              <a:spcPct val="0"/>
            </a:spcBef>
            <a:spcAft>
              <a:spcPct val="35000"/>
            </a:spcAft>
          </a:pPr>
          <a:r>
            <a:rPr lang="fr-FR" sz="1800" kern="1200" dirty="0" smtClean="0"/>
            <a:t>Alexandra BOUTELOUP</a:t>
          </a:r>
        </a:p>
      </dsp:txBody>
      <dsp:txXfrm>
        <a:off x="428716" y="2359638"/>
        <a:ext cx="3479899" cy="20879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B7701B-FB4D-4AFD-AF7C-0BADE184D4B7}">
      <dsp:nvSpPr>
        <dsp:cNvPr id="0" name=""/>
        <dsp:cNvSpPr/>
      </dsp:nvSpPr>
      <dsp:spPr>
        <a:xfrm rot="16200000">
          <a:off x="-209886" y="214604"/>
          <a:ext cx="2084972" cy="1655762"/>
        </a:xfrm>
        <a:prstGeom prst="flowChartManualOperation">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0" rIns="152400" bIns="0" numCol="1" spcCol="1270" anchor="ctr" anchorCtr="0">
          <a:noAutofit/>
        </a:bodyPr>
        <a:lstStyle/>
        <a:p>
          <a:pPr lvl="0" algn="ctr" defTabSz="1066800" rtl="0">
            <a:lnSpc>
              <a:spcPct val="90000"/>
            </a:lnSpc>
            <a:spcBef>
              <a:spcPct val="0"/>
            </a:spcBef>
            <a:spcAft>
              <a:spcPct val="35000"/>
            </a:spcAft>
          </a:pPr>
          <a:r>
            <a:rPr lang="fr-FR" sz="2400" b="1" kern="1200" dirty="0" smtClean="0">
              <a:latin typeface="Century Gothic"/>
              <a:ea typeface="+mn-ea"/>
              <a:cs typeface="+mn-cs"/>
            </a:rPr>
            <a:t>Art Floral</a:t>
          </a:r>
          <a:endParaRPr lang="fr-FR" sz="2400" kern="1200" dirty="0">
            <a:latin typeface="Century Gothic"/>
            <a:ea typeface="+mn-ea"/>
            <a:cs typeface="+mn-cs"/>
          </a:endParaRPr>
        </a:p>
      </dsp:txBody>
      <dsp:txXfrm rot="5400000">
        <a:off x="4719" y="416993"/>
        <a:ext cx="1655762" cy="1250984"/>
      </dsp:txXfrm>
    </dsp:sp>
    <dsp:sp modelId="{82376C9D-2AD1-4A8E-B11E-A6E2C4B1FE06}">
      <dsp:nvSpPr>
        <dsp:cNvPr id="0" name=""/>
        <dsp:cNvSpPr/>
      </dsp:nvSpPr>
      <dsp:spPr>
        <a:xfrm rot="16200000">
          <a:off x="1570057" y="214604"/>
          <a:ext cx="2084972" cy="1655762"/>
        </a:xfrm>
        <a:prstGeom prst="flowChartManualOperation">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0" tIns="0" rIns="70445" bIns="0" numCol="1" spcCol="1270" anchor="ctr" anchorCtr="0">
          <a:noAutofit/>
        </a:bodyPr>
        <a:lstStyle/>
        <a:p>
          <a:pPr lvl="0" algn="ctr" defTabSz="488950" rtl="0">
            <a:lnSpc>
              <a:spcPct val="90000"/>
            </a:lnSpc>
            <a:spcBef>
              <a:spcPct val="0"/>
            </a:spcBef>
            <a:spcAft>
              <a:spcPct val="35000"/>
            </a:spcAft>
          </a:pPr>
          <a:r>
            <a:rPr lang="fr-FR" sz="1100" kern="1200" smtClean="0">
              <a:latin typeface="Century Gothic"/>
              <a:ea typeface="+mn-ea"/>
              <a:cs typeface="+mn-cs"/>
            </a:rPr>
            <a:t>Cette section se réunit environ 8 fois par an, le mercredi soir à 20 heures, généralement Salle Baudelaire.</a:t>
          </a:r>
          <a:endParaRPr lang="fr-FR" sz="1100" kern="1200">
            <a:latin typeface="Century Gothic"/>
            <a:ea typeface="+mn-ea"/>
            <a:cs typeface="+mn-cs"/>
          </a:endParaRPr>
        </a:p>
      </dsp:txBody>
      <dsp:txXfrm rot="5400000">
        <a:off x="1784662" y="416993"/>
        <a:ext cx="1655762" cy="1250984"/>
      </dsp:txXfrm>
    </dsp:sp>
    <dsp:sp modelId="{352B08D4-4BA3-4C86-A17A-2BA7EE8B165C}">
      <dsp:nvSpPr>
        <dsp:cNvPr id="0" name=""/>
        <dsp:cNvSpPr/>
      </dsp:nvSpPr>
      <dsp:spPr>
        <a:xfrm rot="16200000">
          <a:off x="3350002" y="214604"/>
          <a:ext cx="2084972" cy="1655762"/>
        </a:xfrm>
        <a:prstGeom prst="flowChartManualOperation">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0" tIns="0" rIns="70445" bIns="0" numCol="1" spcCol="1270" anchor="ctr" anchorCtr="0">
          <a:noAutofit/>
        </a:bodyPr>
        <a:lstStyle/>
        <a:p>
          <a:pPr lvl="0" algn="ctr" defTabSz="488950" rtl="0">
            <a:lnSpc>
              <a:spcPct val="90000"/>
            </a:lnSpc>
            <a:spcBef>
              <a:spcPct val="0"/>
            </a:spcBef>
            <a:spcAft>
              <a:spcPct val="35000"/>
            </a:spcAft>
          </a:pPr>
          <a:r>
            <a:rPr lang="fr-FR" sz="1100" kern="1200" smtClean="0">
              <a:latin typeface="Century Gothic"/>
              <a:ea typeface="+mn-ea"/>
              <a:cs typeface="+mn-cs"/>
            </a:rPr>
            <a:t>Les cours sont organisés par la Société d’Horticulture, des fleuristes locaux ou notre Collègue Patrick BOIVIN.</a:t>
          </a:r>
          <a:endParaRPr lang="fr-FR" sz="1100" kern="1200">
            <a:latin typeface="Century Gothic"/>
            <a:ea typeface="+mn-ea"/>
            <a:cs typeface="+mn-cs"/>
          </a:endParaRPr>
        </a:p>
      </dsp:txBody>
      <dsp:txXfrm rot="5400000">
        <a:off x="3564607" y="416993"/>
        <a:ext cx="1655762" cy="1250984"/>
      </dsp:txXfrm>
    </dsp:sp>
    <dsp:sp modelId="{4A04C932-BFEA-43DF-8D0A-39605CB73692}">
      <dsp:nvSpPr>
        <dsp:cNvPr id="0" name=""/>
        <dsp:cNvSpPr/>
      </dsp:nvSpPr>
      <dsp:spPr>
        <a:xfrm rot="16200000">
          <a:off x="5129946" y="214604"/>
          <a:ext cx="2084972" cy="1655762"/>
        </a:xfrm>
        <a:prstGeom prst="flowChartManualOperation">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0" tIns="0" rIns="70445" bIns="0" numCol="1" spcCol="1270" anchor="ctr" anchorCtr="0">
          <a:noAutofit/>
        </a:bodyPr>
        <a:lstStyle/>
        <a:p>
          <a:pPr lvl="0" algn="ctr" defTabSz="488950" rtl="0">
            <a:lnSpc>
              <a:spcPct val="90000"/>
            </a:lnSpc>
            <a:spcBef>
              <a:spcPct val="0"/>
            </a:spcBef>
            <a:spcAft>
              <a:spcPct val="35000"/>
            </a:spcAft>
          </a:pPr>
          <a:r>
            <a:rPr lang="fr-FR" sz="1100" kern="1200" smtClean="0">
              <a:latin typeface="Century Gothic"/>
              <a:ea typeface="+mn-ea"/>
              <a:cs typeface="+mn-cs"/>
            </a:rPr>
            <a:t>Chaque participant réalise et part avec son bouquet, moyennant une petite participation pour l’achat des fleurs.</a:t>
          </a:r>
          <a:endParaRPr lang="fr-FR" sz="1100" kern="1200">
            <a:latin typeface="Century Gothic"/>
            <a:ea typeface="+mn-ea"/>
            <a:cs typeface="+mn-cs"/>
          </a:endParaRPr>
        </a:p>
      </dsp:txBody>
      <dsp:txXfrm rot="5400000">
        <a:off x="5344551" y="416993"/>
        <a:ext cx="1655762" cy="1250984"/>
      </dsp:txXfrm>
    </dsp:sp>
    <dsp:sp modelId="{FBE5805D-A0F8-4D17-A9BE-71F53DA61110}">
      <dsp:nvSpPr>
        <dsp:cNvPr id="0" name=""/>
        <dsp:cNvSpPr/>
      </dsp:nvSpPr>
      <dsp:spPr>
        <a:xfrm rot="16200000">
          <a:off x="6871867" y="214604"/>
          <a:ext cx="2084972" cy="1655762"/>
        </a:xfrm>
        <a:prstGeom prst="flowChartManualOperation">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0" tIns="0" rIns="70445" bIns="0" numCol="1" spcCol="1270" anchor="ctr" anchorCtr="0">
          <a:noAutofit/>
        </a:bodyPr>
        <a:lstStyle/>
        <a:p>
          <a:pPr lvl="0" algn="ctr" defTabSz="488950" rtl="0">
            <a:lnSpc>
              <a:spcPct val="90000"/>
            </a:lnSpc>
            <a:spcBef>
              <a:spcPct val="0"/>
            </a:spcBef>
            <a:spcAft>
              <a:spcPct val="35000"/>
            </a:spcAft>
          </a:pPr>
          <a:r>
            <a:rPr lang="fr-FR" sz="1100" u="sng" kern="1200" smtClean="0">
              <a:latin typeface="Century Gothic"/>
              <a:ea typeface="+mn-ea"/>
              <a:cs typeface="+mn-cs"/>
            </a:rPr>
            <a:t>Responsables :</a:t>
          </a:r>
        </a:p>
        <a:p>
          <a:pPr lvl="0" algn="ctr" defTabSz="488950" rtl="0">
            <a:lnSpc>
              <a:spcPct val="90000"/>
            </a:lnSpc>
            <a:spcBef>
              <a:spcPct val="0"/>
            </a:spcBef>
            <a:spcAft>
              <a:spcPct val="35000"/>
            </a:spcAft>
          </a:pPr>
          <a:r>
            <a:rPr lang="fr-FR" sz="1100" kern="1200" smtClean="0">
              <a:latin typeface="Century Gothic"/>
              <a:ea typeface="+mn-ea"/>
              <a:cs typeface="+mn-cs"/>
            </a:rPr>
            <a:t>Isabelle DESMAREST</a:t>
          </a:r>
        </a:p>
        <a:p>
          <a:pPr lvl="0" algn="ctr" defTabSz="488950" rtl="0">
            <a:lnSpc>
              <a:spcPct val="90000"/>
            </a:lnSpc>
            <a:spcBef>
              <a:spcPct val="0"/>
            </a:spcBef>
            <a:spcAft>
              <a:spcPct val="35000"/>
            </a:spcAft>
          </a:pPr>
          <a:r>
            <a:rPr lang="fr-FR" sz="1100" kern="1200" smtClean="0">
              <a:latin typeface="Century Gothic"/>
              <a:ea typeface="+mn-ea"/>
              <a:cs typeface="+mn-cs"/>
            </a:rPr>
            <a:t> Danielle BRISARD                                                                                                        </a:t>
          </a:r>
        </a:p>
        <a:p>
          <a:pPr lvl="0" algn="ctr" defTabSz="488950" rtl="0">
            <a:lnSpc>
              <a:spcPct val="90000"/>
            </a:lnSpc>
            <a:spcBef>
              <a:spcPct val="0"/>
            </a:spcBef>
            <a:spcAft>
              <a:spcPct val="35000"/>
            </a:spcAft>
          </a:pPr>
          <a:r>
            <a:rPr lang="fr-FR" sz="1100" kern="1200" smtClean="0">
              <a:latin typeface="Century Gothic"/>
              <a:ea typeface="+mn-ea"/>
              <a:cs typeface="+mn-cs"/>
            </a:rPr>
            <a:t>Poste 4466</a:t>
          </a:r>
        </a:p>
        <a:p>
          <a:pPr lvl="0" algn="ctr" defTabSz="488950" rtl="0">
            <a:lnSpc>
              <a:spcPct val="90000"/>
            </a:lnSpc>
            <a:spcBef>
              <a:spcPct val="0"/>
            </a:spcBef>
            <a:spcAft>
              <a:spcPct val="35000"/>
            </a:spcAft>
          </a:pPr>
          <a:endParaRPr lang="fr-FR" sz="1100" u="sng" kern="1200" smtClean="0">
            <a:latin typeface="Century Gothic"/>
            <a:ea typeface="+mn-ea"/>
            <a:cs typeface="+mn-cs"/>
          </a:endParaRPr>
        </a:p>
        <a:p>
          <a:pPr lvl="0" algn="ctr" defTabSz="488950" rtl="0">
            <a:lnSpc>
              <a:spcPct val="90000"/>
            </a:lnSpc>
            <a:spcBef>
              <a:spcPct val="0"/>
            </a:spcBef>
            <a:spcAft>
              <a:spcPct val="35000"/>
            </a:spcAft>
          </a:pPr>
          <a:r>
            <a:rPr lang="fr-FR" sz="1100" u="sng" kern="1200" smtClean="0">
              <a:latin typeface="Century Gothic"/>
              <a:ea typeface="+mn-ea"/>
              <a:cs typeface="+mn-cs"/>
            </a:rPr>
            <a:t> </a:t>
          </a:r>
          <a:endParaRPr lang="fr-FR" sz="1100" kern="1200" dirty="0">
            <a:latin typeface="Century Gothic"/>
            <a:ea typeface="+mn-ea"/>
            <a:cs typeface="+mn-cs"/>
          </a:endParaRPr>
        </a:p>
      </dsp:txBody>
      <dsp:txXfrm rot="5400000">
        <a:off x="7086472" y="416993"/>
        <a:ext cx="1655762" cy="12509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51F0DA-3494-448A-AF14-D260E7816CD3}">
      <dsp:nvSpPr>
        <dsp:cNvPr id="0" name=""/>
        <dsp:cNvSpPr/>
      </dsp:nvSpPr>
      <dsp:spPr>
        <a:xfrm rot="16200000">
          <a:off x="-77776" y="79768"/>
          <a:ext cx="2114034" cy="1954497"/>
        </a:xfrm>
        <a:prstGeom prst="flowChartManualOperation">
          <a:avLst/>
        </a:prstGeom>
        <a:solidFill>
          <a:srgbClr val="FF6700">
            <a:hueOff val="0"/>
            <a:satOff val="0"/>
            <a:lumOff val="0"/>
            <a:alphaOff val="0"/>
          </a:srgbClr>
        </a:solidFill>
        <a:ln w="15875"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lvl="0" algn="ctr" defTabSz="1244600" rtl="0">
            <a:lnSpc>
              <a:spcPct val="90000"/>
            </a:lnSpc>
            <a:spcBef>
              <a:spcPct val="0"/>
            </a:spcBef>
            <a:spcAft>
              <a:spcPct val="35000"/>
            </a:spcAft>
          </a:pPr>
          <a:r>
            <a:rPr lang="fr-FR" sz="2800" b="1" kern="1200" dirty="0" smtClean="0">
              <a:solidFill>
                <a:sysClr val="window" lastClr="FFFFFF"/>
              </a:solidFill>
              <a:latin typeface="Century Gothic"/>
              <a:ea typeface="+mn-ea"/>
              <a:cs typeface="+mn-cs"/>
            </a:rPr>
            <a:t>Pêche</a:t>
          </a:r>
          <a:endParaRPr lang="fr-FR" sz="2800" kern="1200" dirty="0">
            <a:solidFill>
              <a:sysClr val="window" lastClr="FFFFFF"/>
            </a:solidFill>
            <a:latin typeface="Century Gothic"/>
            <a:ea typeface="+mn-ea"/>
            <a:cs typeface="+mn-cs"/>
          </a:endParaRPr>
        </a:p>
      </dsp:txBody>
      <dsp:txXfrm rot="5400000">
        <a:off x="1993" y="422806"/>
        <a:ext cx="1954497" cy="1268420"/>
      </dsp:txXfrm>
    </dsp:sp>
    <dsp:sp modelId="{F65298D7-D398-42CA-8181-26E7EDB779C5}">
      <dsp:nvSpPr>
        <dsp:cNvPr id="0" name=""/>
        <dsp:cNvSpPr/>
      </dsp:nvSpPr>
      <dsp:spPr>
        <a:xfrm rot="16200000">
          <a:off x="2023307" y="79768"/>
          <a:ext cx="2114034" cy="1954497"/>
        </a:xfrm>
        <a:prstGeom prst="flowChartManualOperation">
          <a:avLst/>
        </a:prstGeom>
        <a:solidFill>
          <a:srgbClr val="FF6700">
            <a:hueOff val="0"/>
            <a:satOff val="0"/>
            <a:lumOff val="0"/>
            <a:alphaOff val="0"/>
          </a:srgbClr>
        </a:solidFill>
        <a:ln w="15875"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5701" bIns="0" numCol="1" spcCol="1270" anchor="ctr" anchorCtr="0">
          <a:noAutofit/>
        </a:bodyPr>
        <a:lstStyle/>
        <a:p>
          <a:pPr lvl="0" algn="ctr" defTabSz="533400" rtl="0">
            <a:lnSpc>
              <a:spcPct val="90000"/>
            </a:lnSpc>
            <a:spcBef>
              <a:spcPct val="0"/>
            </a:spcBef>
            <a:spcAft>
              <a:spcPct val="35000"/>
            </a:spcAft>
          </a:pPr>
          <a:r>
            <a:rPr lang="fr-FR" sz="1200" kern="1200" smtClean="0">
              <a:solidFill>
                <a:sysClr val="window" lastClr="FFFFFF"/>
              </a:solidFill>
              <a:latin typeface="Century Gothic"/>
              <a:ea typeface="+mn-ea"/>
              <a:cs typeface="+mn-cs"/>
            </a:rPr>
            <a:t>La section pêche utilise un plan d’eau, mis à la disposition de l’Amicale par la Communauté Urbaine d’Alençon, situé derrière la piscine Alencea.</a:t>
          </a:r>
          <a:endParaRPr lang="fr-FR" sz="1200" kern="1200">
            <a:solidFill>
              <a:sysClr val="window" lastClr="FFFFFF"/>
            </a:solidFill>
            <a:latin typeface="Century Gothic"/>
            <a:ea typeface="+mn-ea"/>
            <a:cs typeface="+mn-cs"/>
          </a:endParaRPr>
        </a:p>
      </dsp:txBody>
      <dsp:txXfrm rot="5400000">
        <a:off x="2103076" y="422806"/>
        <a:ext cx="1954497" cy="1268420"/>
      </dsp:txXfrm>
    </dsp:sp>
    <dsp:sp modelId="{D484B841-09B3-4C1B-8873-8F1D9255CCCD}">
      <dsp:nvSpPr>
        <dsp:cNvPr id="0" name=""/>
        <dsp:cNvSpPr/>
      </dsp:nvSpPr>
      <dsp:spPr>
        <a:xfrm rot="16200000">
          <a:off x="4124392" y="79768"/>
          <a:ext cx="2114034" cy="1954497"/>
        </a:xfrm>
        <a:prstGeom prst="flowChartManualOperation">
          <a:avLst/>
        </a:prstGeom>
        <a:solidFill>
          <a:srgbClr val="FF6700">
            <a:hueOff val="0"/>
            <a:satOff val="0"/>
            <a:lumOff val="0"/>
            <a:alphaOff val="0"/>
          </a:srgbClr>
        </a:solidFill>
        <a:ln w="15875"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5701" bIns="0" numCol="1" spcCol="1270" anchor="ctr" anchorCtr="0">
          <a:noAutofit/>
        </a:bodyPr>
        <a:lstStyle/>
        <a:p>
          <a:pPr lvl="0" algn="ctr" defTabSz="533400" rtl="0">
            <a:lnSpc>
              <a:spcPct val="90000"/>
            </a:lnSpc>
            <a:spcBef>
              <a:spcPct val="0"/>
            </a:spcBef>
            <a:spcAft>
              <a:spcPct val="35000"/>
            </a:spcAft>
          </a:pPr>
          <a:r>
            <a:rPr lang="fr-FR" sz="1200" kern="1200" smtClean="0">
              <a:solidFill>
                <a:sysClr val="window" lastClr="FFFFFF"/>
              </a:solidFill>
              <a:latin typeface="Century Gothic"/>
              <a:ea typeface="+mn-ea"/>
              <a:cs typeface="+mn-cs"/>
            </a:rPr>
            <a:t>Il est nécessaire d’avoir une carte de pêche pour pouvoir utiliser ce plan d’eau</a:t>
          </a:r>
          <a:endParaRPr lang="fr-FR" sz="1200" kern="1200">
            <a:solidFill>
              <a:sysClr val="window" lastClr="FFFFFF"/>
            </a:solidFill>
            <a:latin typeface="Century Gothic"/>
            <a:ea typeface="+mn-ea"/>
            <a:cs typeface="+mn-cs"/>
          </a:endParaRPr>
        </a:p>
      </dsp:txBody>
      <dsp:txXfrm rot="5400000">
        <a:off x="4204161" y="422806"/>
        <a:ext cx="1954497" cy="1268420"/>
      </dsp:txXfrm>
    </dsp:sp>
    <dsp:sp modelId="{01DA1355-8340-4AA3-A3F1-4739426EE7CA}">
      <dsp:nvSpPr>
        <dsp:cNvPr id="0" name=""/>
        <dsp:cNvSpPr/>
      </dsp:nvSpPr>
      <dsp:spPr>
        <a:xfrm rot="16200000">
          <a:off x="6225476" y="79768"/>
          <a:ext cx="2114034" cy="1954497"/>
        </a:xfrm>
        <a:prstGeom prst="flowChartManualOperation">
          <a:avLst/>
        </a:prstGeom>
        <a:solidFill>
          <a:srgbClr val="FF6700">
            <a:hueOff val="0"/>
            <a:satOff val="0"/>
            <a:lumOff val="0"/>
            <a:alphaOff val="0"/>
          </a:srgbClr>
        </a:solidFill>
        <a:ln w="15875"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5701" bIns="0" numCol="1" spcCol="1270" anchor="ctr" anchorCtr="0">
          <a:noAutofit/>
        </a:bodyPr>
        <a:lstStyle/>
        <a:p>
          <a:pPr lvl="0" algn="ctr" defTabSz="533400" rtl="0">
            <a:lnSpc>
              <a:spcPct val="90000"/>
            </a:lnSpc>
            <a:spcBef>
              <a:spcPct val="0"/>
            </a:spcBef>
            <a:spcAft>
              <a:spcPct val="35000"/>
            </a:spcAft>
          </a:pPr>
          <a:r>
            <a:rPr lang="fr-FR" sz="1200" u="sng" kern="1200" dirty="0" smtClean="0">
              <a:solidFill>
                <a:sysClr val="window" lastClr="FFFFFF"/>
              </a:solidFill>
              <a:latin typeface="Century Gothic"/>
              <a:ea typeface="+mn-ea"/>
              <a:cs typeface="+mn-cs"/>
            </a:rPr>
            <a:t>Responsable :</a:t>
          </a:r>
          <a:endParaRPr lang="fr-FR" sz="1200" kern="1200" dirty="0" smtClean="0">
            <a:solidFill>
              <a:sysClr val="window" lastClr="FFFFFF"/>
            </a:solidFill>
            <a:latin typeface="Century Gothic"/>
            <a:ea typeface="+mn-ea"/>
            <a:cs typeface="+mn-cs"/>
          </a:endParaRPr>
        </a:p>
        <a:p>
          <a:pPr lvl="0" algn="ctr" defTabSz="533400" rtl="0">
            <a:lnSpc>
              <a:spcPct val="90000"/>
            </a:lnSpc>
            <a:spcBef>
              <a:spcPct val="0"/>
            </a:spcBef>
            <a:spcAft>
              <a:spcPct val="35000"/>
            </a:spcAft>
          </a:pPr>
          <a:r>
            <a:rPr lang="fr-FR" sz="1200" kern="1200" dirty="0" smtClean="0">
              <a:solidFill>
                <a:sysClr val="window" lastClr="FFFFFF"/>
              </a:solidFill>
              <a:latin typeface="Century Gothic"/>
              <a:ea typeface="+mn-ea"/>
              <a:cs typeface="+mn-cs"/>
            </a:rPr>
            <a:t>Jacky DESCURES</a:t>
          </a:r>
        </a:p>
        <a:p>
          <a:pPr lvl="0" algn="ctr" defTabSz="533400" rtl="0">
            <a:lnSpc>
              <a:spcPct val="90000"/>
            </a:lnSpc>
            <a:spcBef>
              <a:spcPct val="0"/>
            </a:spcBef>
            <a:spcAft>
              <a:spcPct val="35000"/>
            </a:spcAft>
          </a:pPr>
          <a:r>
            <a:rPr lang="fr-FR" sz="1200" kern="1200" dirty="0" smtClean="0">
              <a:solidFill>
                <a:sysClr val="window" lastClr="FFFFFF"/>
              </a:solidFill>
              <a:latin typeface="Century Gothic"/>
              <a:ea typeface="+mn-ea"/>
              <a:cs typeface="+mn-cs"/>
            </a:rPr>
            <a:t>02.33.28.98.29</a:t>
          </a:r>
        </a:p>
        <a:p>
          <a:pPr lvl="0" algn="ctr" defTabSz="533400" rtl="0">
            <a:lnSpc>
              <a:spcPct val="90000"/>
            </a:lnSpc>
            <a:spcBef>
              <a:spcPct val="0"/>
            </a:spcBef>
            <a:spcAft>
              <a:spcPct val="35000"/>
            </a:spcAft>
          </a:pPr>
          <a:r>
            <a:rPr lang="fr-FR" sz="1200" kern="1200" dirty="0" smtClean="0">
              <a:solidFill>
                <a:sysClr val="window" lastClr="FFFFFF"/>
              </a:solidFill>
              <a:latin typeface="Century Gothic"/>
              <a:ea typeface="+mn-ea"/>
              <a:cs typeface="+mn-cs"/>
            </a:rPr>
            <a:t>06.79.93.15.82</a:t>
          </a:r>
          <a:endParaRPr lang="fr-FR" sz="1200" kern="1200" dirty="0">
            <a:solidFill>
              <a:sysClr val="window" lastClr="FFFFFF"/>
            </a:solidFill>
            <a:latin typeface="Century Gothic"/>
            <a:ea typeface="+mn-ea"/>
            <a:cs typeface="+mn-cs"/>
          </a:endParaRPr>
        </a:p>
      </dsp:txBody>
      <dsp:txXfrm rot="5400000">
        <a:off x="6305245" y="422806"/>
        <a:ext cx="1954497" cy="126842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206E2D-C76D-435D-A981-E7F7FF2A3045}" type="datetimeFigureOut">
              <a:rPr lang="fr-FR" smtClean="0"/>
              <a:t>20/11/2022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D14D6D-D952-4252-88BE-B48BFEBCE481}" type="slidenum">
              <a:rPr lang="fr-FR" smtClean="0"/>
              <a:t>‹N°›</a:t>
            </a:fld>
            <a:endParaRPr lang="fr-FR"/>
          </a:p>
        </p:txBody>
      </p:sp>
    </p:spTree>
    <p:extLst>
      <p:ext uri="{BB962C8B-B14F-4D97-AF65-F5344CB8AC3E}">
        <p14:creationId xmlns:p14="http://schemas.microsoft.com/office/powerpoint/2010/main" val="1825309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7D14D6D-D952-4252-88BE-B48BFEBCE481}" type="slidenum">
              <a:rPr lang="fr-FR" smtClean="0"/>
              <a:t>12</a:t>
            </a:fld>
            <a:endParaRPr lang="fr-FR"/>
          </a:p>
        </p:txBody>
      </p:sp>
    </p:spTree>
    <p:extLst>
      <p:ext uri="{BB962C8B-B14F-4D97-AF65-F5344CB8AC3E}">
        <p14:creationId xmlns:p14="http://schemas.microsoft.com/office/powerpoint/2010/main" val="1355672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12551D5-C86E-4DC3-A168-B1B7B20FC630}" type="datetimeFigureOut">
              <a:rPr lang="fr-FR" smtClean="0"/>
              <a:t>20/11/2022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15BE43-0225-4FB5-9122-205997183D9B}" type="slidenum">
              <a:rPr lang="fr-FR" smtClean="0"/>
              <a:t>‹N°›</a:t>
            </a:fld>
            <a:endParaRPr lang="fr-FR"/>
          </a:p>
        </p:txBody>
      </p:sp>
    </p:spTree>
    <p:extLst>
      <p:ext uri="{BB962C8B-B14F-4D97-AF65-F5344CB8AC3E}">
        <p14:creationId xmlns:p14="http://schemas.microsoft.com/office/powerpoint/2010/main" val="1246849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12551D5-C86E-4DC3-A168-B1B7B20FC630}" type="datetimeFigureOut">
              <a:rPr lang="fr-FR" smtClean="0"/>
              <a:t>20/11/2022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15BE43-0225-4FB5-9122-205997183D9B}" type="slidenum">
              <a:rPr lang="fr-FR" smtClean="0"/>
              <a:t>‹N°›</a:t>
            </a:fld>
            <a:endParaRPr lang="fr-FR"/>
          </a:p>
        </p:txBody>
      </p:sp>
    </p:spTree>
    <p:extLst>
      <p:ext uri="{BB962C8B-B14F-4D97-AF65-F5344CB8AC3E}">
        <p14:creationId xmlns:p14="http://schemas.microsoft.com/office/powerpoint/2010/main" val="3609784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12551D5-C86E-4DC3-A168-B1B7B20FC630}" type="datetimeFigureOut">
              <a:rPr lang="fr-FR" smtClean="0"/>
              <a:t>20/11/2022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15BE43-0225-4FB5-9122-205997183D9B}" type="slidenum">
              <a:rPr lang="fr-FR" smtClean="0"/>
              <a:t>‹N°›</a:t>
            </a:fld>
            <a:endParaRPr lang="fr-FR"/>
          </a:p>
        </p:txBody>
      </p:sp>
    </p:spTree>
    <p:extLst>
      <p:ext uri="{BB962C8B-B14F-4D97-AF65-F5344CB8AC3E}">
        <p14:creationId xmlns:p14="http://schemas.microsoft.com/office/powerpoint/2010/main" val="2344826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12551D5-C86E-4DC3-A168-B1B7B20FC630}" type="datetimeFigureOut">
              <a:rPr lang="fr-FR" smtClean="0"/>
              <a:t>20/11/2022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15BE43-0225-4FB5-9122-205997183D9B}" type="slidenum">
              <a:rPr lang="fr-FR" smtClean="0"/>
              <a:t>‹N°›</a:t>
            </a:fld>
            <a:endParaRPr lang="fr-FR"/>
          </a:p>
        </p:txBody>
      </p:sp>
    </p:spTree>
    <p:extLst>
      <p:ext uri="{BB962C8B-B14F-4D97-AF65-F5344CB8AC3E}">
        <p14:creationId xmlns:p14="http://schemas.microsoft.com/office/powerpoint/2010/main" val="3653603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12551D5-C86E-4DC3-A168-B1B7B20FC630}" type="datetimeFigureOut">
              <a:rPr lang="fr-FR" smtClean="0"/>
              <a:t>20/11/2022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15BE43-0225-4FB5-9122-205997183D9B}" type="slidenum">
              <a:rPr lang="fr-FR" smtClean="0"/>
              <a:t>‹N°›</a:t>
            </a:fld>
            <a:endParaRPr lang="fr-FR"/>
          </a:p>
        </p:txBody>
      </p:sp>
    </p:spTree>
    <p:extLst>
      <p:ext uri="{BB962C8B-B14F-4D97-AF65-F5344CB8AC3E}">
        <p14:creationId xmlns:p14="http://schemas.microsoft.com/office/powerpoint/2010/main" val="1158376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12551D5-C86E-4DC3-A168-B1B7B20FC630}" type="datetimeFigureOut">
              <a:rPr lang="fr-FR" smtClean="0"/>
              <a:t>20/11/2022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15BE43-0225-4FB5-9122-205997183D9B}" type="slidenum">
              <a:rPr lang="fr-FR" smtClean="0"/>
              <a:t>‹N°›</a:t>
            </a:fld>
            <a:endParaRPr lang="fr-FR"/>
          </a:p>
        </p:txBody>
      </p:sp>
    </p:spTree>
    <p:extLst>
      <p:ext uri="{BB962C8B-B14F-4D97-AF65-F5344CB8AC3E}">
        <p14:creationId xmlns:p14="http://schemas.microsoft.com/office/powerpoint/2010/main" val="2812268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12551D5-C86E-4DC3-A168-B1B7B20FC630}" type="datetimeFigureOut">
              <a:rPr lang="fr-FR" smtClean="0"/>
              <a:t>20/11/2022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815BE43-0225-4FB5-9122-205997183D9B}" type="slidenum">
              <a:rPr lang="fr-FR" smtClean="0"/>
              <a:t>‹N°›</a:t>
            </a:fld>
            <a:endParaRPr lang="fr-FR"/>
          </a:p>
        </p:txBody>
      </p:sp>
    </p:spTree>
    <p:extLst>
      <p:ext uri="{BB962C8B-B14F-4D97-AF65-F5344CB8AC3E}">
        <p14:creationId xmlns:p14="http://schemas.microsoft.com/office/powerpoint/2010/main" val="399745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12551D5-C86E-4DC3-A168-B1B7B20FC630}" type="datetimeFigureOut">
              <a:rPr lang="fr-FR" smtClean="0"/>
              <a:t>20/11/2022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815BE43-0225-4FB5-9122-205997183D9B}" type="slidenum">
              <a:rPr lang="fr-FR" smtClean="0"/>
              <a:t>‹N°›</a:t>
            </a:fld>
            <a:endParaRPr lang="fr-FR"/>
          </a:p>
        </p:txBody>
      </p:sp>
    </p:spTree>
    <p:extLst>
      <p:ext uri="{BB962C8B-B14F-4D97-AF65-F5344CB8AC3E}">
        <p14:creationId xmlns:p14="http://schemas.microsoft.com/office/powerpoint/2010/main" val="2743944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12551D5-C86E-4DC3-A168-B1B7B20FC630}" type="datetimeFigureOut">
              <a:rPr lang="fr-FR" smtClean="0"/>
              <a:t>20/11/2022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815BE43-0225-4FB5-9122-205997183D9B}" type="slidenum">
              <a:rPr lang="fr-FR" smtClean="0"/>
              <a:t>‹N°›</a:t>
            </a:fld>
            <a:endParaRPr lang="fr-FR"/>
          </a:p>
        </p:txBody>
      </p:sp>
    </p:spTree>
    <p:extLst>
      <p:ext uri="{BB962C8B-B14F-4D97-AF65-F5344CB8AC3E}">
        <p14:creationId xmlns:p14="http://schemas.microsoft.com/office/powerpoint/2010/main" val="1999908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12551D5-C86E-4DC3-A168-B1B7B20FC630}" type="datetimeFigureOut">
              <a:rPr lang="fr-FR" smtClean="0"/>
              <a:t>20/11/2022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15BE43-0225-4FB5-9122-205997183D9B}" type="slidenum">
              <a:rPr lang="fr-FR" smtClean="0"/>
              <a:t>‹N°›</a:t>
            </a:fld>
            <a:endParaRPr lang="fr-FR"/>
          </a:p>
        </p:txBody>
      </p:sp>
    </p:spTree>
    <p:extLst>
      <p:ext uri="{BB962C8B-B14F-4D97-AF65-F5344CB8AC3E}">
        <p14:creationId xmlns:p14="http://schemas.microsoft.com/office/powerpoint/2010/main" val="2228059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12551D5-C86E-4DC3-A168-B1B7B20FC630}" type="datetimeFigureOut">
              <a:rPr lang="fr-FR" smtClean="0"/>
              <a:t>20/11/2022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15BE43-0225-4FB5-9122-205997183D9B}" type="slidenum">
              <a:rPr lang="fr-FR" smtClean="0"/>
              <a:t>‹N°›</a:t>
            </a:fld>
            <a:endParaRPr lang="fr-FR"/>
          </a:p>
        </p:txBody>
      </p:sp>
    </p:spTree>
    <p:extLst>
      <p:ext uri="{BB962C8B-B14F-4D97-AF65-F5344CB8AC3E}">
        <p14:creationId xmlns:p14="http://schemas.microsoft.com/office/powerpoint/2010/main" val="2890686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551D5-C86E-4DC3-A168-B1B7B20FC630}" type="datetimeFigureOut">
              <a:rPr lang="fr-FR" smtClean="0"/>
              <a:t>20/11/2022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15BE43-0225-4FB5-9122-205997183D9B}" type="slidenum">
              <a:rPr lang="fr-FR" smtClean="0"/>
              <a:t>‹N°›</a:t>
            </a:fld>
            <a:endParaRPr lang="fr-FR"/>
          </a:p>
        </p:txBody>
      </p:sp>
      <p:pic>
        <p:nvPicPr>
          <p:cNvPr id="7" name="Imag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2138" y="0"/>
            <a:ext cx="10698069" cy="7563906"/>
          </a:xfrm>
          <a:prstGeom prst="rect">
            <a:avLst/>
          </a:prstGeom>
          <a:noFill/>
          <a:ln>
            <a:noFill/>
          </a:ln>
        </p:spPr>
      </p:pic>
    </p:spTree>
    <p:extLst>
      <p:ext uri="{BB962C8B-B14F-4D97-AF65-F5344CB8AC3E}">
        <p14:creationId xmlns:p14="http://schemas.microsoft.com/office/powerpoint/2010/main" val="128414943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simone.abbas@ville-alencon.f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59632" y="1484785"/>
            <a:ext cx="7772400" cy="1440160"/>
          </a:xfrm>
          <a:ln>
            <a:noFill/>
          </a:ln>
        </p:spPr>
        <p:style>
          <a:lnRef idx="2">
            <a:schemeClr val="accent3"/>
          </a:lnRef>
          <a:fillRef idx="1">
            <a:schemeClr val="lt1"/>
          </a:fillRef>
          <a:effectRef idx="0">
            <a:schemeClr val="accent3"/>
          </a:effectRef>
          <a:fontRef idx="minor">
            <a:schemeClr val="dk1"/>
          </a:fontRef>
        </p:style>
        <p:txBody>
          <a:bodyPr/>
          <a:lstStyle/>
          <a:p>
            <a:r>
              <a:rPr lang="fr-FR" dirty="0">
                <a:solidFill>
                  <a:schemeClr val="accent3"/>
                </a:solidFill>
              </a:rPr>
              <a:t>Amicale du Personnel de La Ville et de la Communauté Urbaine</a:t>
            </a:r>
          </a:p>
        </p:txBody>
      </p:sp>
      <p:sp>
        <p:nvSpPr>
          <p:cNvPr id="3" name="Sous-titre 2"/>
          <p:cNvSpPr>
            <a:spLocks noGrp="1"/>
          </p:cNvSpPr>
          <p:nvPr>
            <p:ph type="subTitle" idx="1"/>
          </p:nvPr>
        </p:nvSpPr>
        <p:spPr>
          <a:xfrm>
            <a:off x="1331640" y="3356992"/>
            <a:ext cx="4680520" cy="2524432"/>
          </a:xfrm>
        </p:spPr>
        <p:txBody>
          <a:bodyPr>
            <a:normAutofit/>
          </a:bodyPr>
          <a:lstStyle/>
          <a:p>
            <a:pPr algn="l"/>
            <a:r>
              <a:rPr lang="fr-FR" sz="1600" dirty="0">
                <a:solidFill>
                  <a:schemeClr val="tx1"/>
                </a:solidFill>
              </a:rPr>
              <a:t>18 Rue de Bretagne</a:t>
            </a:r>
          </a:p>
          <a:p>
            <a:pPr algn="l"/>
            <a:r>
              <a:rPr lang="fr-FR" sz="1600" dirty="0">
                <a:solidFill>
                  <a:schemeClr val="tx1"/>
                </a:solidFill>
              </a:rPr>
              <a:t>2</a:t>
            </a:r>
            <a:r>
              <a:rPr lang="fr-FR" sz="1600" baseline="30000" dirty="0">
                <a:solidFill>
                  <a:schemeClr val="tx1"/>
                </a:solidFill>
              </a:rPr>
              <a:t>ème</a:t>
            </a:r>
            <a:r>
              <a:rPr lang="fr-FR" sz="1600" dirty="0">
                <a:solidFill>
                  <a:schemeClr val="tx1"/>
                </a:solidFill>
              </a:rPr>
              <a:t> étage</a:t>
            </a:r>
          </a:p>
          <a:p>
            <a:pPr algn="l"/>
            <a:r>
              <a:rPr lang="fr-FR" sz="1600" dirty="0">
                <a:solidFill>
                  <a:schemeClr val="tx1"/>
                </a:solidFill>
              </a:rPr>
              <a:t>Notre </a:t>
            </a:r>
            <a:r>
              <a:rPr lang="fr-FR" sz="1600" dirty="0" smtClean="0">
                <a:solidFill>
                  <a:schemeClr val="tx1"/>
                </a:solidFill>
              </a:rPr>
              <a:t>secrétariat est ouvert du </a:t>
            </a:r>
            <a:endParaRPr lang="fr-FR" sz="1600" dirty="0">
              <a:solidFill>
                <a:schemeClr val="tx1"/>
              </a:solidFill>
            </a:endParaRPr>
          </a:p>
          <a:p>
            <a:pPr algn="l"/>
            <a:r>
              <a:rPr lang="fr-FR" sz="1600" dirty="0" smtClean="0">
                <a:solidFill>
                  <a:schemeClr val="tx1"/>
                </a:solidFill>
              </a:rPr>
              <a:t>Du lundi au vendredi sur rendez-vous</a:t>
            </a:r>
          </a:p>
          <a:p>
            <a:pPr algn="l"/>
            <a:r>
              <a:rPr lang="fr-FR" sz="1600" dirty="0" smtClean="0">
                <a:solidFill>
                  <a:schemeClr val="tx1"/>
                </a:solidFill>
              </a:rPr>
              <a:t>Contact 02.33.32.41.65</a:t>
            </a:r>
            <a:endParaRPr lang="fr-FR" sz="1600" dirty="0">
              <a:solidFill>
                <a:schemeClr val="tx1"/>
              </a:solidFill>
            </a:endParaRPr>
          </a:p>
          <a:p>
            <a:pPr algn="l"/>
            <a:r>
              <a:rPr lang="fr-FR" sz="1600" dirty="0">
                <a:solidFill>
                  <a:schemeClr val="tx1"/>
                </a:solidFill>
                <a:hlinkClick r:id="rId2"/>
              </a:rPr>
              <a:t>amicale@ville-alencon.fr</a:t>
            </a:r>
            <a:endParaRPr lang="fr-FR" sz="1600" dirty="0">
              <a:solidFill>
                <a:schemeClr val="tx1"/>
              </a:solidFill>
            </a:endParaRPr>
          </a:p>
          <a:p>
            <a:pPr algn="l"/>
            <a:endParaRPr lang="fr-FR" sz="1600" dirty="0"/>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15835" y="5868099"/>
            <a:ext cx="659706" cy="659706"/>
          </a:xfrm>
          <a:prstGeom prst="rect">
            <a:avLst/>
          </a:prstGeom>
        </p:spPr>
      </p:pic>
      <p:sp>
        <p:nvSpPr>
          <p:cNvPr id="5" name="Rectangle 4"/>
          <p:cNvSpPr/>
          <p:nvPr/>
        </p:nvSpPr>
        <p:spPr>
          <a:xfrm>
            <a:off x="1331640" y="6013286"/>
            <a:ext cx="3149517" cy="369332"/>
          </a:xfrm>
          <a:prstGeom prst="rect">
            <a:avLst/>
          </a:prstGeom>
        </p:spPr>
        <p:txBody>
          <a:bodyPr wrap="none">
            <a:spAutoFit/>
          </a:bodyPr>
          <a:lstStyle/>
          <a:p>
            <a:r>
              <a:rPr lang="fr-FR" dirty="0"/>
              <a:t>http://amicale-personnel-cua.fr</a:t>
            </a:r>
          </a:p>
        </p:txBody>
      </p:sp>
    </p:spTree>
    <p:extLst>
      <p:ext uri="{BB962C8B-B14F-4D97-AF65-F5344CB8AC3E}">
        <p14:creationId xmlns:p14="http://schemas.microsoft.com/office/powerpoint/2010/main" val="2481005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me 9"/>
          <p:cNvGraphicFramePr/>
          <p:nvPr>
            <p:extLst>
              <p:ext uri="{D42A27DB-BD31-4B8C-83A1-F6EECF244321}">
                <p14:modId xmlns:p14="http://schemas.microsoft.com/office/powerpoint/2010/main" val="697079227"/>
              </p:ext>
            </p:extLst>
          </p:nvPr>
        </p:nvGraphicFramePr>
        <p:xfrm>
          <a:off x="425066" y="2348880"/>
          <a:ext cx="8261734" cy="21140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contenu 1"/>
          <p:cNvSpPr>
            <a:spLocks noGrp="1"/>
          </p:cNvSpPr>
          <p:nvPr>
            <p:ph idx="1"/>
          </p:nvPr>
        </p:nvSpPr>
        <p:spPr/>
        <p:txBody>
          <a:bodyPr/>
          <a:lstStyle/>
          <a:p>
            <a:endParaRPr lang="fr-FR" dirty="0"/>
          </a:p>
        </p:txBody>
      </p:sp>
    </p:spTree>
    <p:extLst>
      <p:ext uri="{BB962C8B-B14F-4D97-AF65-F5344CB8AC3E}">
        <p14:creationId xmlns:p14="http://schemas.microsoft.com/office/powerpoint/2010/main" val="2721166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90415" y="2720993"/>
            <a:ext cx="5760640" cy="1008112"/>
          </a:xfrm>
        </p:spPr>
        <p:txBody>
          <a:bodyPr>
            <a:normAutofit fontScale="90000"/>
          </a:bodyPr>
          <a:lstStyle/>
          <a:p>
            <a:pPr lvl="0">
              <a:spcBef>
                <a:spcPts val="0"/>
              </a:spcBef>
            </a:pPr>
            <a:r>
              <a:rPr lang="fr-FR" sz="3200" b="1" dirty="0">
                <a:ln w="17780" cmpd="sng">
                  <a:solidFill>
                    <a:srgbClr val="FFFFFF"/>
                  </a:solidFill>
                  <a:prstDash val="solid"/>
                  <a:miter lim="800000"/>
                </a:ln>
                <a:solidFill>
                  <a:srgbClr val="92D050"/>
                </a:solidFill>
                <a:effectLst>
                  <a:outerShdw blurRad="50800" algn="tl" rotWithShape="0">
                    <a:srgbClr val="000000"/>
                  </a:outerShdw>
                </a:effectLst>
                <a:latin typeface="Century Gothic"/>
                <a:ea typeface="+mn-ea"/>
                <a:cs typeface="+mn-cs"/>
              </a:rPr>
              <a:t>LES SECTIONS SPORTIVES</a:t>
            </a:r>
            <a:r>
              <a:rPr lang="fr-FR"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entury Gothic"/>
                <a:ea typeface="+mn-ea"/>
                <a:cs typeface="+mn-cs"/>
              </a:rPr>
              <a:t/>
            </a:r>
            <a:br>
              <a:rPr lang="fr-FR"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entury Gothic"/>
                <a:ea typeface="+mn-ea"/>
                <a:cs typeface="+mn-cs"/>
              </a:rPr>
            </a:br>
            <a:endParaRPr lang="fr-FR" dirty="0"/>
          </a:p>
        </p:txBody>
      </p:sp>
      <p:sp>
        <p:nvSpPr>
          <p:cNvPr id="8" name="Organigramme : Alternative 7"/>
          <p:cNvSpPr/>
          <p:nvPr/>
        </p:nvSpPr>
        <p:spPr>
          <a:xfrm>
            <a:off x="251520" y="2213346"/>
            <a:ext cx="3024336" cy="3120764"/>
          </a:xfrm>
          <a:prstGeom prst="flowChartAlternateProcess">
            <a:avLst/>
          </a:prstGeom>
          <a:solidFill>
            <a:srgbClr val="94C600"/>
          </a:solidFill>
          <a:ln w="15875" cap="flat" cmpd="sng" algn="ctr">
            <a:solidFill>
              <a:srgbClr val="94C60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smtClean="0">
                <a:ln>
                  <a:noFill/>
                </a:ln>
                <a:solidFill>
                  <a:sysClr val="window" lastClr="FFFFFF"/>
                </a:solidFill>
                <a:effectLst/>
                <a:uLnTx/>
                <a:uFillTx/>
                <a:latin typeface="Century Gothic"/>
                <a:ea typeface="+mn-ea"/>
                <a:cs typeface="+mn-cs"/>
              </a:rPr>
              <a:t>UNION NATIONALES DES ASSOCIATIONS SPORTIVES ET DES AGENTS TERRITORIAUX</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800" b="1" i="0" u="none" strike="noStrike" kern="0" cap="none" spc="0" normalizeH="0" baseline="0" noProof="0" dirty="0" smtClean="0">
              <a:ln>
                <a:noFill/>
              </a:ln>
              <a:solidFill>
                <a:sysClr val="window" lastClr="FFFFFF"/>
              </a:solidFill>
              <a:effectLst/>
              <a:uLnTx/>
              <a:uFillTx/>
              <a:latin typeface="Century Gothic"/>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dirty="0">
                <a:ln>
                  <a:noFill/>
                </a:ln>
                <a:solidFill>
                  <a:sysClr val="window" lastClr="FFFFFF"/>
                </a:solidFill>
                <a:effectLst/>
                <a:uLnTx/>
                <a:uFillTx/>
                <a:latin typeface="Century Gothic"/>
                <a:ea typeface="+mn-ea"/>
                <a:cs typeface="+mn-cs"/>
              </a:rPr>
              <a:t>Une Association nationale a été créée entre les associations sportives des agents territoriaux. Cette association a pour but de réunir les agents territoriaux lors de compétitions sportives telles que : cross, marathon, semi-marathon, 10 kms sur route, badminton, football...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dirty="0">
                <a:ln>
                  <a:noFill/>
                </a:ln>
                <a:solidFill>
                  <a:sysClr val="window" lastClr="FFFFFF"/>
                </a:solidFill>
                <a:effectLst/>
                <a:uLnTx/>
                <a:uFillTx/>
                <a:latin typeface="Century Gothic"/>
                <a:ea typeface="+mn-ea"/>
                <a:cs typeface="+mn-cs"/>
              </a:rPr>
              <a:t>Les compétitions sont réservées aux agents territoriaux et aux retraités ayant exercé une activité dans une collectivité territoriale</a:t>
            </a:r>
            <a:r>
              <a:rPr kumimoji="0" lang="fr-FR" sz="1000" b="0" i="0" u="none" strike="noStrike" kern="0" cap="none" spc="0" normalizeH="0" baseline="0" noProof="0" dirty="0" smtClean="0">
                <a:ln>
                  <a:noFill/>
                </a:ln>
                <a:solidFill>
                  <a:sysClr val="window" lastClr="FFFFFF"/>
                </a:solidFill>
                <a:effectLst/>
                <a:uLnTx/>
                <a:uFillTx/>
                <a:latin typeface="Century Gothic"/>
                <a:ea typeface="+mn-ea"/>
                <a:cs typeface="+mn-cs"/>
              </a:rPr>
              <a:t>.</a:t>
            </a:r>
            <a:endParaRPr kumimoji="0" lang="fr-FR" sz="1000" b="0" i="0" u="none" strike="noStrike" kern="0" cap="none" spc="0" normalizeH="0" baseline="0" noProof="0" dirty="0">
              <a:ln>
                <a:noFill/>
              </a:ln>
              <a:solidFill>
                <a:sysClr val="window" lastClr="FFFFFF"/>
              </a:solidFill>
              <a:effectLst/>
              <a:uLnTx/>
              <a:uFillTx/>
              <a:latin typeface="Century Gothic"/>
              <a:ea typeface="+mn-ea"/>
              <a:cs typeface="+mn-cs"/>
            </a:endParaRPr>
          </a:p>
        </p:txBody>
      </p:sp>
      <p:sp>
        <p:nvSpPr>
          <p:cNvPr id="9" name="Organigramme : Alternative 8"/>
          <p:cNvSpPr/>
          <p:nvPr/>
        </p:nvSpPr>
        <p:spPr>
          <a:xfrm>
            <a:off x="4623054" y="4725144"/>
            <a:ext cx="1944216" cy="1080120"/>
          </a:xfrm>
          <a:prstGeom prst="flowChartAlternateProcess">
            <a:avLst/>
          </a:prstGeom>
          <a:solidFill>
            <a:srgbClr val="7030A0"/>
          </a:solidFill>
          <a:ln w="15875" cap="flat" cmpd="sng" algn="ctr">
            <a:solidFill>
              <a:srgbClr val="7030A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2000" b="1" i="0" u="none" strike="noStrike" kern="0" cap="none" spc="0" normalizeH="0" baseline="0" noProof="0" dirty="0" smtClean="0">
                <a:ln>
                  <a:noFill/>
                </a:ln>
                <a:solidFill>
                  <a:sysClr val="window" lastClr="FFFFFF"/>
                </a:solidFill>
                <a:effectLst/>
                <a:uLnTx/>
                <a:uFillTx/>
                <a:latin typeface="Century Gothic"/>
                <a:ea typeface="+mn-ea"/>
                <a:cs typeface="+mn-cs"/>
              </a:rPr>
              <a:t>CROSS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0" i="0" u="none" strike="noStrike" kern="0" cap="none" spc="0" normalizeH="0" baseline="0" noProof="0" dirty="0" smtClean="0">
                <a:ln>
                  <a:noFill/>
                </a:ln>
                <a:solidFill>
                  <a:sysClr val="window" lastClr="FFFFFF"/>
                </a:solidFill>
                <a:effectLst/>
                <a:uLnTx/>
                <a:uFillTx/>
                <a:latin typeface="Century Gothic"/>
                <a:ea typeface="+mn-ea"/>
                <a:cs typeface="+mn-cs"/>
              </a:rPr>
              <a:t>Responsable Jocelyne CHESNEL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0" i="0" u="none" strike="noStrike" kern="0" cap="none" spc="0" normalizeH="0" baseline="0" noProof="0" dirty="0" smtClean="0">
                <a:ln>
                  <a:noFill/>
                </a:ln>
                <a:solidFill>
                  <a:sysClr val="window" lastClr="FFFFFF"/>
                </a:solidFill>
                <a:effectLst/>
                <a:uLnTx/>
                <a:uFillTx/>
                <a:latin typeface="Century Gothic"/>
                <a:ea typeface="+mn-ea"/>
                <a:cs typeface="+mn-cs"/>
              </a:rPr>
              <a:t>Poste 4029</a:t>
            </a:r>
            <a:endParaRPr kumimoji="0" lang="fr-FR" sz="1400" b="0" i="0" u="none" strike="noStrike" kern="0" cap="none" spc="0" normalizeH="0" baseline="0" noProof="0" dirty="0">
              <a:ln>
                <a:noFill/>
              </a:ln>
              <a:solidFill>
                <a:sysClr val="window" lastClr="FFFFFF"/>
              </a:solidFill>
              <a:effectLst/>
              <a:uLnTx/>
              <a:uFillTx/>
              <a:latin typeface="Century Gothic"/>
              <a:ea typeface="+mn-ea"/>
              <a:cs typeface="+mn-cs"/>
            </a:endParaRPr>
          </a:p>
        </p:txBody>
      </p:sp>
      <p:sp>
        <p:nvSpPr>
          <p:cNvPr id="10" name="Bulle ronde 9"/>
          <p:cNvSpPr/>
          <p:nvPr/>
        </p:nvSpPr>
        <p:spPr>
          <a:xfrm>
            <a:off x="6523727" y="3589450"/>
            <a:ext cx="1800200" cy="1584176"/>
          </a:xfrm>
          <a:prstGeom prst="wedgeEllipseCallout">
            <a:avLst>
              <a:gd name="adj1" fmla="val -48044"/>
              <a:gd name="adj2" fmla="val 69372"/>
            </a:avLst>
          </a:prstGeom>
          <a:solidFill>
            <a:srgbClr val="CCCCFF"/>
          </a:solidFill>
          <a:ln w="15875" cap="flat" cmpd="sng" algn="ctr">
            <a:solidFill>
              <a:srgbClr val="94C60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ysClr val="windowText" lastClr="000000"/>
                </a:solidFill>
                <a:effectLst/>
                <a:uLnTx/>
                <a:uFillTx/>
                <a:latin typeface="Century Gothic"/>
                <a:ea typeface="+mn-ea"/>
                <a:cs typeface="+mn-cs"/>
              </a:rPr>
              <a:t>Cette</a:t>
            </a:r>
            <a:r>
              <a:rPr kumimoji="0" lang="fr-FR" sz="1800" b="0" i="0" u="none" strike="noStrike" kern="0" cap="none" spc="0" normalizeH="0" baseline="0" noProof="0" dirty="0">
                <a:ln>
                  <a:noFill/>
                </a:ln>
                <a:solidFill>
                  <a:sysClr val="window" lastClr="FFFFFF"/>
                </a:solidFill>
                <a:effectLst/>
                <a:uLnTx/>
                <a:uFillTx/>
                <a:latin typeface="Century Gothic"/>
                <a:ea typeface="+mn-ea"/>
                <a:cs typeface="+mn-cs"/>
              </a:rPr>
              <a:t> </a:t>
            </a:r>
            <a:r>
              <a:rPr kumimoji="0" lang="fr-FR" sz="800" b="0" i="0" u="none" strike="noStrike" kern="0" cap="none" spc="0" normalizeH="0" baseline="0" noProof="0" dirty="0">
                <a:ln>
                  <a:noFill/>
                </a:ln>
                <a:solidFill>
                  <a:sysClr val="windowText" lastClr="000000"/>
                </a:solidFill>
                <a:effectLst/>
                <a:uLnTx/>
                <a:uFillTx/>
                <a:latin typeface="Century Gothic"/>
                <a:ea typeface="+mn-ea"/>
                <a:cs typeface="+mn-cs"/>
              </a:rPr>
              <a:t>section participe au </a:t>
            </a:r>
            <a:r>
              <a:rPr kumimoji="0" lang="fr-FR" sz="800" b="0" i="0" u="none" strike="noStrike" kern="0" cap="none" spc="0" normalizeH="0" baseline="0" noProof="0" dirty="0" smtClean="0">
                <a:ln>
                  <a:noFill/>
                </a:ln>
                <a:solidFill>
                  <a:sysClr val="windowText" lastClr="000000"/>
                </a:solidFill>
                <a:effectLst/>
                <a:uLnTx/>
                <a:uFillTx/>
                <a:latin typeface="Century Gothic"/>
                <a:ea typeface="+mn-ea"/>
                <a:cs typeface="+mn-cs"/>
              </a:rPr>
              <a:t>championnat de cross </a:t>
            </a:r>
            <a:r>
              <a:rPr kumimoji="0" lang="fr-FR" sz="800" b="0" i="0" u="none" strike="noStrike" kern="0" cap="none" spc="0" normalizeH="0" baseline="0" noProof="0" dirty="0">
                <a:ln>
                  <a:noFill/>
                </a:ln>
                <a:solidFill>
                  <a:sysClr val="windowText" lastClr="000000"/>
                </a:solidFill>
                <a:effectLst/>
                <a:uLnTx/>
                <a:uFillTx/>
                <a:latin typeface="Century Gothic"/>
                <a:ea typeface="+mn-ea"/>
                <a:cs typeface="+mn-cs"/>
              </a:rPr>
              <a:t>FSGT et à différentes courses sur route, courses nature (</a:t>
            </a:r>
            <a:r>
              <a:rPr kumimoji="0" lang="fr-FR" sz="800" b="0" i="0" u="none" strike="noStrike" kern="0" cap="none" spc="0" normalizeH="0" baseline="0" noProof="0" dirty="0" err="1">
                <a:ln>
                  <a:noFill/>
                </a:ln>
                <a:solidFill>
                  <a:sysClr val="windowText" lastClr="000000"/>
                </a:solidFill>
                <a:effectLst/>
                <a:uLnTx/>
                <a:uFillTx/>
                <a:latin typeface="Century Gothic"/>
                <a:ea typeface="+mn-ea"/>
                <a:cs typeface="+mn-cs"/>
              </a:rPr>
              <a:t>trail</a:t>
            </a:r>
            <a:r>
              <a:rPr kumimoji="0" lang="fr-FR" sz="800" b="0" i="0" u="none" strike="noStrike" kern="0" cap="none" spc="0" normalizeH="0" baseline="0" noProof="0" dirty="0">
                <a:ln>
                  <a:noFill/>
                </a:ln>
                <a:solidFill>
                  <a:sysClr val="windowText" lastClr="000000"/>
                </a:solidFill>
                <a:effectLst/>
                <a:uLnTx/>
                <a:uFillTx/>
                <a:latin typeface="Century Gothic"/>
                <a:ea typeface="+mn-ea"/>
                <a:cs typeface="+mn-cs"/>
              </a:rPr>
              <a:t>) de la région et au calendrier </a:t>
            </a:r>
            <a:r>
              <a:rPr kumimoji="0" lang="fr-FR" sz="800" b="0" i="0" u="none" strike="noStrike" kern="0" cap="none" spc="0" normalizeH="0" baseline="0" noProof="0" dirty="0" smtClean="0">
                <a:ln>
                  <a:noFill/>
                </a:ln>
                <a:solidFill>
                  <a:sysClr val="windowText" lastClr="000000"/>
                </a:solidFill>
                <a:effectLst/>
                <a:uLnTx/>
                <a:uFillTx/>
                <a:latin typeface="Century Gothic"/>
                <a:ea typeface="+mn-ea"/>
                <a:cs typeface="+mn-cs"/>
              </a:rPr>
              <a:t>UNASAT</a:t>
            </a:r>
            <a:r>
              <a:rPr kumimoji="0" lang="fr-FR" sz="800" b="0" i="0" u="none" strike="noStrike" kern="0" cap="none" spc="0" normalizeH="0" baseline="0" noProof="0" dirty="0">
                <a:ln>
                  <a:noFill/>
                </a:ln>
                <a:solidFill>
                  <a:sysClr val="windowText" lastClr="000000"/>
                </a:solidFill>
                <a:effectLst/>
                <a:uLnTx/>
                <a:uFillTx/>
                <a:latin typeface="Century Gothic"/>
                <a:ea typeface="+mn-ea"/>
                <a:cs typeface="+mn-cs"/>
              </a:rPr>
              <a:t>.</a:t>
            </a:r>
          </a:p>
        </p:txBody>
      </p:sp>
      <p:sp>
        <p:nvSpPr>
          <p:cNvPr id="11" name="Organigramme : Alternative 10"/>
          <p:cNvSpPr/>
          <p:nvPr/>
        </p:nvSpPr>
        <p:spPr>
          <a:xfrm>
            <a:off x="7334931" y="1232756"/>
            <a:ext cx="2232248" cy="1080120"/>
          </a:xfrm>
          <a:prstGeom prst="flowChartAlternateProcess">
            <a:avLst/>
          </a:prstGeom>
          <a:solidFill>
            <a:srgbClr val="0066FF"/>
          </a:solidFill>
          <a:ln w="15875" cap="flat" cmpd="sng" algn="ctr">
            <a:solidFill>
              <a:srgbClr val="909465">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2000" b="1" i="0" u="none" strike="noStrike" kern="0" cap="none" spc="0" normalizeH="0" baseline="0" noProof="0" dirty="0" smtClean="0">
                <a:ln>
                  <a:noFill/>
                </a:ln>
                <a:solidFill>
                  <a:sysClr val="window" lastClr="FFFFFF"/>
                </a:solidFill>
                <a:effectLst/>
                <a:uLnTx/>
                <a:uFillTx/>
                <a:latin typeface="Century Gothic"/>
                <a:ea typeface="+mn-ea"/>
                <a:cs typeface="+mn-cs"/>
              </a:rPr>
              <a:t>PETANQUE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0" i="0" u="none" strike="noStrike" kern="0" cap="none" spc="0" normalizeH="0" baseline="0" noProof="0" dirty="0" smtClean="0">
                <a:ln>
                  <a:noFill/>
                </a:ln>
                <a:solidFill>
                  <a:sysClr val="window" lastClr="FFFFFF"/>
                </a:solidFill>
                <a:effectLst/>
                <a:uLnTx/>
                <a:uFillTx/>
                <a:latin typeface="Century Gothic"/>
                <a:ea typeface="+mn-ea"/>
                <a:cs typeface="+mn-cs"/>
              </a:rPr>
              <a:t>Responsable Jacky FORVEILLE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0" i="0" u="none" strike="noStrike" kern="0" cap="none" spc="0" normalizeH="0" baseline="0" noProof="0" dirty="0" smtClean="0">
                <a:ln>
                  <a:noFill/>
                </a:ln>
                <a:solidFill>
                  <a:sysClr val="window" lastClr="FFFFFF"/>
                </a:solidFill>
                <a:effectLst/>
                <a:uLnTx/>
                <a:uFillTx/>
                <a:latin typeface="Century Gothic"/>
                <a:ea typeface="+mn-ea"/>
                <a:cs typeface="+mn-cs"/>
              </a:rPr>
              <a:t>02.33.26.50.36</a:t>
            </a:r>
            <a:endParaRPr kumimoji="0" lang="fr-FR" sz="1400" b="0" i="0" u="none" strike="noStrike" kern="0" cap="none" spc="0" normalizeH="0" baseline="0" noProof="0" dirty="0">
              <a:ln>
                <a:noFill/>
              </a:ln>
              <a:solidFill>
                <a:sysClr val="window" lastClr="FFFFFF"/>
              </a:solidFill>
              <a:effectLst/>
              <a:uLnTx/>
              <a:uFillTx/>
              <a:latin typeface="Century Gothic"/>
              <a:ea typeface="+mn-ea"/>
              <a:cs typeface="+mn-cs"/>
            </a:endParaRPr>
          </a:p>
        </p:txBody>
      </p:sp>
      <p:sp>
        <p:nvSpPr>
          <p:cNvPr id="12" name="Organigramme : Bande perforée 11"/>
          <p:cNvSpPr/>
          <p:nvPr/>
        </p:nvSpPr>
        <p:spPr>
          <a:xfrm>
            <a:off x="6347048" y="1832242"/>
            <a:ext cx="1490464" cy="804672"/>
          </a:xfrm>
          <a:prstGeom prst="flowChartPunchedTape">
            <a:avLst/>
          </a:prstGeom>
          <a:solidFill>
            <a:srgbClr val="CCFFFF"/>
          </a:solidFill>
          <a:ln w="15875" cap="flat" cmpd="sng" algn="ctr">
            <a:solidFill>
              <a:srgbClr val="94C60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0" i="0" u="none" strike="noStrike" kern="0" cap="none" spc="0" normalizeH="0" baseline="0" noProof="0" dirty="0" smtClean="0">
                <a:ln>
                  <a:noFill/>
                </a:ln>
                <a:solidFill>
                  <a:sysClr val="windowText" lastClr="000000"/>
                </a:solidFill>
                <a:effectLst/>
                <a:uLnTx/>
                <a:uFillTx/>
                <a:latin typeface="Century Gothic"/>
                <a:ea typeface="+mn-ea"/>
                <a:cs typeface="+mn-cs"/>
              </a:rPr>
              <a:t>Participe au Championnat FSGT</a:t>
            </a:r>
            <a:endParaRPr kumimoji="0" lang="fr-FR" sz="1000" b="0" i="0" u="none" strike="noStrike" kern="0" cap="none" spc="0" normalizeH="0" baseline="0" noProof="0" dirty="0">
              <a:ln>
                <a:noFill/>
              </a:ln>
              <a:solidFill>
                <a:sysClr val="windowText" lastClr="000000"/>
              </a:solidFill>
              <a:effectLst/>
              <a:uLnTx/>
              <a:uFillTx/>
              <a:latin typeface="Century Gothic"/>
              <a:ea typeface="+mn-ea"/>
              <a:cs typeface="+mn-cs"/>
            </a:endParaRPr>
          </a:p>
        </p:txBody>
      </p:sp>
      <p:sp>
        <p:nvSpPr>
          <p:cNvPr id="3" name="Espace réservé du contenu 2"/>
          <p:cNvSpPr>
            <a:spLocks noGrp="1"/>
          </p:cNvSpPr>
          <p:nvPr>
            <p:ph idx="1"/>
          </p:nvPr>
        </p:nvSpPr>
        <p:spPr/>
        <p:txBody>
          <a:bodyPr/>
          <a:lstStyle/>
          <a:p>
            <a:endParaRPr lang="fr-FR" dirty="0"/>
          </a:p>
        </p:txBody>
      </p:sp>
    </p:spTree>
    <p:extLst>
      <p:ext uri="{BB962C8B-B14F-4D97-AF65-F5344CB8AC3E}">
        <p14:creationId xmlns:p14="http://schemas.microsoft.com/office/powerpoint/2010/main" val="3235015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1484784"/>
            <a:ext cx="8229600" cy="792088"/>
          </a:xfrm>
        </p:spPr>
        <p:txBody>
          <a:bodyPr/>
          <a:lstStyle/>
          <a:p>
            <a:r>
              <a:rPr lang="fr-FR" sz="3600" dirty="0">
                <a:solidFill>
                  <a:srgbClr val="94C600"/>
                </a:solidFill>
                <a:latin typeface="Century Gothic"/>
              </a:rPr>
              <a:t>Les réductions billetterie</a:t>
            </a:r>
            <a:endParaRPr lang="fr-FR"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2489494598"/>
              </p:ext>
            </p:extLst>
          </p:nvPr>
        </p:nvGraphicFramePr>
        <p:xfrm>
          <a:off x="1043608" y="2636912"/>
          <a:ext cx="8229600" cy="2494280"/>
        </p:xfrm>
        <a:graphic>
          <a:graphicData uri="http://schemas.openxmlformats.org/drawingml/2006/table">
            <a:tbl>
              <a:tblPr firstRow="1" bandRow="1">
                <a:tableStyleId>{93296810-A885-4BE3-A3E7-6D5BEEA58F35}</a:tableStyleId>
              </a:tblPr>
              <a:tblGrid>
                <a:gridCol w="8229600">
                  <a:extLst>
                    <a:ext uri="{9D8B030D-6E8A-4147-A177-3AD203B41FA5}">
                      <a16:colId xmlns:a16="http://schemas.microsoft.com/office/drawing/2014/main" val="20000"/>
                    </a:ext>
                  </a:extLst>
                </a:gridCol>
              </a:tblGrid>
              <a:tr h="4315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smtClean="0">
                          <a:ln>
                            <a:noFill/>
                          </a:ln>
                          <a:solidFill>
                            <a:prstClr val="white"/>
                          </a:solidFill>
                          <a:effectLst/>
                          <a:uLnTx/>
                          <a:uFillTx/>
                          <a:latin typeface="Century Gothic"/>
                          <a:ea typeface="+mn-ea"/>
                          <a:cs typeface="+mn-cs"/>
                        </a:rPr>
                        <a:t>Les sites</a:t>
                      </a:r>
                    </a:p>
                    <a:p>
                      <a:endParaRPr lang="fr-FR" dirty="0"/>
                    </a:p>
                  </a:txBody>
                  <a:tcPr/>
                </a:tc>
                <a:extLst>
                  <a:ext uri="{0D108BD9-81ED-4DB2-BD59-A6C34878D82A}">
                    <a16:rowId xmlns:a16="http://schemas.microsoft.com/office/drawing/2014/main" val="100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smtClean="0">
                          <a:ln>
                            <a:noFill/>
                          </a:ln>
                          <a:solidFill>
                            <a:prstClr val="black"/>
                          </a:solidFill>
                          <a:effectLst/>
                          <a:uLnTx/>
                          <a:uFillTx/>
                          <a:latin typeface="Century Gothic"/>
                          <a:ea typeface="+mn-ea"/>
                          <a:cs typeface="+mn-cs"/>
                        </a:rPr>
                        <a:t>Scène nationale Alençon</a:t>
                      </a:r>
                    </a:p>
                  </a:txBody>
                  <a:tcPr/>
                </a:tc>
                <a:extLst>
                  <a:ext uri="{0D108BD9-81ED-4DB2-BD59-A6C34878D82A}">
                    <a16:rowId xmlns:a16="http://schemas.microsoft.com/office/drawing/2014/main" val="100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smtClean="0">
                          <a:ln>
                            <a:noFill/>
                          </a:ln>
                          <a:solidFill>
                            <a:prstClr val="black"/>
                          </a:solidFill>
                          <a:effectLst/>
                          <a:uLnTx/>
                          <a:uFillTx/>
                          <a:latin typeface="Century Gothic"/>
                          <a:ea typeface="+mn-ea"/>
                          <a:cs typeface="+mn-cs"/>
                        </a:rPr>
                        <a:t>Espace Aquatique </a:t>
                      </a:r>
                      <a:r>
                        <a:rPr kumimoji="0" lang="fr-FR" sz="1600" b="0" i="0" u="none" strike="noStrike" kern="1200" cap="none" spc="0" normalizeH="0" baseline="0" noProof="0" dirty="0" err="1" smtClean="0">
                          <a:ln>
                            <a:noFill/>
                          </a:ln>
                          <a:solidFill>
                            <a:prstClr val="black"/>
                          </a:solidFill>
                          <a:effectLst/>
                          <a:uLnTx/>
                          <a:uFillTx/>
                          <a:latin typeface="Century Gothic"/>
                          <a:ea typeface="+mn-ea"/>
                          <a:cs typeface="+mn-cs"/>
                        </a:rPr>
                        <a:t>Alencéa</a:t>
                      </a:r>
                      <a:endParaRPr kumimoji="0" lang="fr-FR" sz="1600" b="0" i="0" u="none" strike="noStrike" kern="1200" cap="none" spc="0" normalizeH="0" baseline="0" noProof="0" dirty="0" smtClean="0">
                        <a:ln>
                          <a:noFill/>
                        </a:ln>
                        <a:solidFill>
                          <a:prstClr val="black"/>
                        </a:solidFill>
                        <a:effectLst/>
                        <a:uLnTx/>
                        <a:uFillTx/>
                        <a:latin typeface="Century Gothic"/>
                        <a:ea typeface="+mn-ea"/>
                        <a:cs typeface="+mn-cs"/>
                      </a:endParaRPr>
                    </a:p>
                  </a:txBody>
                  <a:tcPr/>
                </a:tc>
                <a:extLst>
                  <a:ext uri="{0D108BD9-81ED-4DB2-BD59-A6C34878D82A}">
                    <a16:rowId xmlns:a16="http://schemas.microsoft.com/office/drawing/2014/main" val="1000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smtClean="0">
                          <a:ln>
                            <a:noFill/>
                          </a:ln>
                          <a:solidFill>
                            <a:prstClr val="black"/>
                          </a:solidFill>
                          <a:effectLst/>
                          <a:uLnTx/>
                          <a:uFillTx/>
                          <a:latin typeface="Century Gothic"/>
                          <a:ea typeface="+mn-ea"/>
                          <a:cs typeface="+mn-cs"/>
                        </a:rPr>
                        <a:t>Bowling </a:t>
                      </a:r>
                      <a:r>
                        <a:rPr kumimoji="0" lang="fr-FR" sz="1600" b="0" i="0" u="none" strike="noStrike" kern="1200" cap="none" spc="0" normalizeH="0" baseline="0" noProof="0" dirty="0" err="1" smtClean="0">
                          <a:ln>
                            <a:noFill/>
                          </a:ln>
                          <a:solidFill>
                            <a:prstClr val="black"/>
                          </a:solidFill>
                          <a:effectLst/>
                          <a:uLnTx/>
                          <a:uFillTx/>
                          <a:latin typeface="Century Gothic"/>
                          <a:ea typeface="+mn-ea"/>
                          <a:cs typeface="+mn-cs"/>
                        </a:rPr>
                        <a:t>Arçonnay</a:t>
                      </a:r>
                      <a:endParaRPr kumimoji="0" lang="fr-FR" sz="1600" b="0" i="0" u="none" strike="noStrike" kern="1200" cap="none" spc="0" normalizeH="0" baseline="0" noProof="0" dirty="0" smtClean="0">
                        <a:ln>
                          <a:noFill/>
                        </a:ln>
                        <a:solidFill>
                          <a:prstClr val="black"/>
                        </a:solidFill>
                        <a:effectLst/>
                        <a:uLnTx/>
                        <a:uFillTx/>
                        <a:latin typeface="Century Gothic"/>
                        <a:ea typeface="+mn-ea"/>
                        <a:cs typeface="+mn-cs"/>
                      </a:endParaRPr>
                    </a:p>
                  </a:txBody>
                  <a:tcPr/>
                </a:tc>
                <a:extLst>
                  <a:ext uri="{0D108BD9-81ED-4DB2-BD59-A6C34878D82A}">
                    <a16:rowId xmlns:a16="http://schemas.microsoft.com/office/drawing/2014/main" val="10003"/>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smtClean="0">
                          <a:ln>
                            <a:noFill/>
                          </a:ln>
                          <a:solidFill>
                            <a:prstClr val="black"/>
                          </a:solidFill>
                          <a:effectLst/>
                          <a:uLnTx/>
                          <a:uFillTx/>
                          <a:latin typeface="Century Gothic"/>
                          <a:ea typeface="+mn-ea"/>
                          <a:cs typeface="+mn-cs"/>
                        </a:rPr>
                        <a:t>Vente de champagne</a:t>
                      </a:r>
                    </a:p>
                  </a:txBody>
                  <a:tcPr/>
                </a:tc>
                <a:extLst>
                  <a:ext uri="{0D108BD9-81ED-4DB2-BD59-A6C34878D82A}">
                    <a16:rowId xmlns:a16="http://schemas.microsoft.com/office/drawing/2014/main" val="1000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smtClean="0">
                          <a:ln>
                            <a:noFill/>
                          </a:ln>
                          <a:solidFill>
                            <a:prstClr val="black"/>
                          </a:solidFill>
                          <a:effectLst/>
                          <a:uLnTx/>
                          <a:uFillTx/>
                          <a:latin typeface="Century Gothic"/>
                          <a:ea typeface="+mn-ea"/>
                          <a:cs typeface="+mn-cs"/>
                        </a:rPr>
                        <a:t>La Luciole</a:t>
                      </a:r>
                    </a:p>
                  </a:txBody>
                  <a:tcPr/>
                </a:tc>
                <a:extLst>
                  <a:ext uri="{0D108BD9-81ED-4DB2-BD59-A6C34878D82A}">
                    <a16:rowId xmlns:a16="http://schemas.microsoft.com/office/drawing/2014/main" val="10005"/>
                  </a:ext>
                </a:extLst>
              </a:tr>
            </a:tbl>
          </a:graphicData>
        </a:graphic>
      </p:graphicFrame>
      <p:sp>
        <p:nvSpPr>
          <p:cNvPr id="7" name="ZoneTexte 6"/>
          <p:cNvSpPr txBox="1"/>
          <p:nvPr/>
        </p:nvSpPr>
        <p:spPr>
          <a:xfrm>
            <a:off x="1259632" y="5805264"/>
            <a:ext cx="8136904" cy="307777"/>
          </a:xfrm>
          <a:prstGeom prst="rect">
            <a:avLst/>
          </a:prstGeom>
          <a:noFill/>
        </p:spPr>
        <p:txBody>
          <a:bodyPr wrap="square" rtlCol="0">
            <a:spAutoFit/>
          </a:bodyPr>
          <a:lstStyle/>
          <a:p>
            <a:pPr marL="68580" lvl="0" algn="ctr">
              <a:spcBef>
                <a:spcPct val="20000"/>
              </a:spcBef>
              <a:buClr>
                <a:srgbClr val="94C600"/>
              </a:buClr>
              <a:buSzPct val="76000"/>
            </a:pPr>
            <a:r>
              <a:rPr lang="fr-FR" sz="1400" dirty="0">
                <a:solidFill>
                  <a:srgbClr val="3E3D2D"/>
                </a:solidFill>
                <a:latin typeface="Century Gothic"/>
              </a:rPr>
              <a:t>Autres ventes ponctuelles ou permanente: champagne, chocolats, vins, parfums</a:t>
            </a:r>
            <a:r>
              <a:rPr lang="fr-FR" sz="1400" dirty="0" smtClean="0">
                <a:solidFill>
                  <a:srgbClr val="3E3D2D"/>
                </a:solidFill>
                <a:latin typeface="Century Gothic"/>
              </a:rPr>
              <a:t>,...</a:t>
            </a:r>
            <a:endParaRPr lang="fr-FR" sz="1400" dirty="0">
              <a:solidFill>
                <a:srgbClr val="3E3D2D"/>
              </a:solidFill>
              <a:latin typeface="Century Gothic"/>
            </a:endParaRPr>
          </a:p>
        </p:txBody>
      </p:sp>
    </p:spTree>
    <p:extLst>
      <p:ext uri="{BB962C8B-B14F-4D97-AF65-F5344CB8AC3E}">
        <p14:creationId xmlns:p14="http://schemas.microsoft.com/office/powerpoint/2010/main" val="4062104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1556792"/>
            <a:ext cx="8229600" cy="792088"/>
          </a:xfrm>
        </p:spPr>
        <p:txBody>
          <a:bodyPr/>
          <a:lstStyle/>
          <a:p>
            <a:pPr algn="l"/>
            <a:r>
              <a:rPr lang="fr-FR" sz="3600" dirty="0">
                <a:solidFill>
                  <a:srgbClr val="94C600"/>
                </a:solidFill>
                <a:latin typeface="Century Gothic"/>
              </a:rPr>
              <a:t>Les locations</a:t>
            </a:r>
            <a:endParaRPr lang="fr-FR" dirty="0"/>
          </a:p>
        </p:txBody>
      </p:sp>
      <p:sp>
        <p:nvSpPr>
          <p:cNvPr id="3" name="Espace réservé du contenu 2"/>
          <p:cNvSpPr>
            <a:spLocks noGrp="1"/>
          </p:cNvSpPr>
          <p:nvPr>
            <p:ph idx="1"/>
          </p:nvPr>
        </p:nvSpPr>
        <p:spPr>
          <a:xfrm>
            <a:off x="1043608" y="2636913"/>
            <a:ext cx="8229600" cy="3744416"/>
          </a:xfrm>
        </p:spPr>
        <p:txBody>
          <a:bodyPr/>
          <a:lstStyle/>
          <a:p>
            <a:pPr lvl="0" indent="-274320">
              <a:buClr>
                <a:srgbClr val="94C600"/>
              </a:buClr>
              <a:buSzPct val="76000"/>
              <a:buFont typeface="Courier New" pitchFamily="49" charset="0"/>
              <a:buChar char="o"/>
            </a:pPr>
            <a:r>
              <a:rPr lang="fr-FR" sz="1800" u="sng" dirty="0">
                <a:solidFill>
                  <a:srgbClr val="3E3D2D"/>
                </a:solidFill>
                <a:latin typeface="Century Gothic"/>
              </a:rPr>
              <a:t>Les critères d’attributions :</a:t>
            </a:r>
          </a:p>
          <a:p>
            <a:pPr lvl="0" indent="-274320">
              <a:buClr>
                <a:srgbClr val="94C600"/>
              </a:buClr>
              <a:buSzPct val="76000"/>
              <a:buFont typeface="Wingdings" pitchFamily="2" charset="2"/>
              <a:buChar char="v"/>
            </a:pPr>
            <a:r>
              <a:rPr lang="fr-FR" sz="1800" dirty="0" err="1">
                <a:solidFill>
                  <a:srgbClr val="3E3D2D"/>
                </a:solidFill>
                <a:latin typeface="Century Gothic"/>
              </a:rPr>
              <a:t>amicalistes</a:t>
            </a:r>
            <a:r>
              <a:rPr lang="fr-FR" sz="1800" dirty="0">
                <a:solidFill>
                  <a:srgbClr val="3E3D2D"/>
                </a:solidFill>
                <a:latin typeface="Century Gothic"/>
              </a:rPr>
              <a:t> qui n’ont jamais bénéficié d’une location,</a:t>
            </a:r>
          </a:p>
          <a:p>
            <a:pPr lvl="0" indent="-274320">
              <a:buClr>
                <a:srgbClr val="94C600"/>
              </a:buClr>
              <a:buSzPct val="76000"/>
              <a:buFont typeface="Wingdings" pitchFamily="2" charset="2"/>
              <a:buChar char="v"/>
            </a:pPr>
            <a:r>
              <a:rPr lang="fr-FR" sz="1800" dirty="0">
                <a:solidFill>
                  <a:srgbClr val="3E3D2D"/>
                </a:solidFill>
                <a:latin typeface="Century Gothic"/>
              </a:rPr>
              <a:t>Plus grand nombre d’</a:t>
            </a:r>
            <a:r>
              <a:rPr lang="fr-FR" sz="1800" dirty="0" err="1">
                <a:solidFill>
                  <a:srgbClr val="3E3D2D"/>
                </a:solidFill>
                <a:latin typeface="Century Gothic"/>
              </a:rPr>
              <a:t>amicalistes</a:t>
            </a:r>
            <a:r>
              <a:rPr lang="fr-FR" sz="1800" dirty="0">
                <a:solidFill>
                  <a:srgbClr val="3E3D2D"/>
                </a:solidFill>
                <a:latin typeface="Century Gothic"/>
              </a:rPr>
              <a:t> dans la même famille ou dans plusieurs familles,</a:t>
            </a:r>
          </a:p>
          <a:p>
            <a:pPr lvl="0" indent="-274320">
              <a:buClr>
                <a:srgbClr val="94C600"/>
              </a:buClr>
              <a:buSzPct val="76000"/>
              <a:buFont typeface="Wingdings" pitchFamily="2" charset="2"/>
              <a:buChar char="v"/>
            </a:pPr>
            <a:r>
              <a:rPr lang="fr-FR" sz="1800" dirty="0">
                <a:solidFill>
                  <a:srgbClr val="3E3D2D"/>
                </a:solidFill>
                <a:latin typeface="Century Gothic"/>
              </a:rPr>
              <a:t>2 </a:t>
            </a:r>
            <a:r>
              <a:rPr lang="fr-FR" sz="1800" dirty="0" err="1">
                <a:solidFill>
                  <a:srgbClr val="3E3D2D"/>
                </a:solidFill>
                <a:latin typeface="Century Gothic"/>
              </a:rPr>
              <a:t>amicalistes</a:t>
            </a:r>
            <a:r>
              <a:rPr lang="fr-FR" sz="1800" dirty="0">
                <a:solidFill>
                  <a:srgbClr val="3E3D2D"/>
                </a:solidFill>
                <a:latin typeface="Century Gothic"/>
              </a:rPr>
              <a:t> cotisants actifs dans la même famille,</a:t>
            </a:r>
          </a:p>
          <a:p>
            <a:pPr lvl="0" indent="-274320">
              <a:buClr>
                <a:srgbClr val="94C600"/>
              </a:buClr>
              <a:buSzPct val="76000"/>
              <a:buFont typeface="Wingdings" pitchFamily="2" charset="2"/>
              <a:buChar char="v"/>
            </a:pPr>
            <a:r>
              <a:rPr lang="fr-FR" sz="1800" dirty="0">
                <a:solidFill>
                  <a:srgbClr val="3E3D2D"/>
                </a:solidFill>
                <a:latin typeface="Century Gothic"/>
              </a:rPr>
              <a:t>Le moins grand nombre d’attributions retenues,</a:t>
            </a:r>
          </a:p>
          <a:p>
            <a:pPr lvl="0" indent="-274320">
              <a:buClr>
                <a:srgbClr val="94C600"/>
              </a:buClr>
              <a:buSzPct val="76000"/>
              <a:buFont typeface="Wingdings" pitchFamily="2" charset="2"/>
              <a:buChar char="v"/>
            </a:pPr>
            <a:r>
              <a:rPr lang="fr-FR" sz="1800" dirty="0">
                <a:solidFill>
                  <a:srgbClr val="3E3D2D"/>
                </a:solidFill>
                <a:latin typeface="Century Gothic"/>
              </a:rPr>
              <a:t>Temps le plus long entre la dernière attribution et la demande,</a:t>
            </a:r>
          </a:p>
          <a:p>
            <a:pPr lvl="0" indent="-274320">
              <a:buClr>
                <a:srgbClr val="94C600"/>
              </a:buClr>
              <a:buSzPct val="76000"/>
              <a:buFont typeface="Wingdings" pitchFamily="2" charset="2"/>
              <a:buChar char="v"/>
            </a:pPr>
            <a:r>
              <a:rPr lang="fr-FR" sz="1800" dirty="0">
                <a:solidFill>
                  <a:srgbClr val="3E3D2D"/>
                </a:solidFill>
                <a:latin typeface="Century Gothic"/>
              </a:rPr>
              <a:t>En dernier recours, en cas d’égalité, un tirage au sort est effectué en présence des demandeurs concernés.</a:t>
            </a:r>
          </a:p>
          <a:p>
            <a:endParaRPr lang="fr-FR" dirty="0"/>
          </a:p>
        </p:txBody>
      </p:sp>
    </p:spTree>
    <p:extLst>
      <p:ext uri="{BB962C8B-B14F-4D97-AF65-F5344CB8AC3E}">
        <p14:creationId xmlns:p14="http://schemas.microsoft.com/office/powerpoint/2010/main" val="13828689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32036" y="1340768"/>
            <a:ext cx="8229600" cy="936104"/>
          </a:xfrm>
        </p:spPr>
        <p:txBody>
          <a:bodyPr/>
          <a:lstStyle/>
          <a:p>
            <a:r>
              <a:rPr lang="fr-FR" sz="3600" dirty="0">
                <a:solidFill>
                  <a:srgbClr val="94C600"/>
                </a:solidFill>
                <a:latin typeface="Century Gothic"/>
              </a:rPr>
              <a:t>La Chapelle d’Abondance</a:t>
            </a:r>
            <a:endParaRPr lang="fr-FR" dirty="0"/>
          </a:p>
        </p:txBody>
      </p:sp>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99592" y="3789040"/>
            <a:ext cx="2065713" cy="2755669"/>
          </a:xfrm>
          <a:prstGeom prst="rect">
            <a:avLst/>
          </a:prstGeom>
          <a:ln>
            <a:noFill/>
          </a:ln>
          <a:effectLst>
            <a:softEdge rad="112500"/>
          </a:effectLst>
        </p:spPr>
      </p:pic>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7984" y="3861048"/>
            <a:ext cx="2067694" cy="2756926"/>
          </a:xfrm>
          <a:prstGeom prst="rect">
            <a:avLst/>
          </a:prstGeom>
          <a:ln>
            <a:noFill/>
          </a:ln>
          <a:effectLst>
            <a:softEdge rad="112500"/>
          </a:effectLst>
        </p:spPr>
      </p:pic>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50996" y="3888522"/>
            <a:ext cx="2077587" cy="2770116"/>
          </a:xfrm>
          <a:prstGeom prst="rect">
            <a:avLst/>
          </a:prstGeom>
          <a:ln>
            <a:noFill/>
          </a:ln>
          <a:effectLst>
            <a:softEdge rad="112500"/>
          </a:effectLst>
        </p:spPr>
      </p:pic>
      <p:sp>
        <p:nvSpPr>
          <p:cNvPr id="7" name="ZoneTexte 6"/>
          <p:cNvSpPr txBox="1"/>
          <p:nvPr/>
        </p:nvSpPr>
        <p:spPr>
          <a:xfrm>
            <a:off x="1033715" y="2420888"/>
            <a:ext cx="8712968" cy="1200329"/>
          </a:xfrm>
          <a:prstGeom prst="rect">
            <a:avLst/>
          </a:prstGeom>
          <a:noFill/>
        </p:spPr>
        <p:txBody>
          <a:bodyPr wrap="square" rtlCol="0">
            <a:spAutoFit/>
          </a:bodyPr>
          <a:lstStyle/>
          <a:p>
            <a:pPr marL="342900" lvl="0" indent="-274320">
              <a:spcBef>
                <a:spcPct val="20000"/>
              </a:spcBef>
              <a:buClr>
                <a:srgbClr val="94C600"/>
              </a:buClr>
              <a:buSzPct val="76000"/>
              <a:buFont typeface="Wingdings 2" pitchFamily="18" charset="2"/>
              <a:buChar char=""/>
            </a:pPr>
            <a:r>
              <a:rPr lang="fr-FR" sz="2400" dirty="0">
                <a:solidFill>
                  <a:srgbClr val="3E3D2D"/>
                </a:solidFill>
                <a:latin typeface="Century Gothic"/>
              </a:rPr>
              <a:t>L’Amicale dispose d’un studio et d’un appartement situés à La Chapelle d’Abondance en Haute Savoie et les propose à la location tout au long de l’année.</a:t>
            </a:r>
          </a:p>
        </p:txBody>
      </p:sp>
    </p:spTree>
    <p:extLst>
      <p:ext uri="{BB962C8B-B14F-4D97-AF65-F5344CB8AC3E}">
        <p14:creationId xmlns:p14="http://schemas.microsoft.com/office/powerpoint/2010/main" val="22441633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1340768"/>
            <a:ext cx="8229600" cy="792088"/>
          </a:xfrm>
        </p:spPr>
        <p:txBody>
          <a:bodyPr/>
          <a:lstStyle/>
          <a:p>
            <a:pPr algn="l"/>
            <a:r>
              <a:rPr lang="fr-FR" sz="3600" dirty="0">
                <a:solidFill>
                  <a:srgbClr val="94C600"/>
                </a:solidFill>
                <a:latin typeface="Century Gothic"/>
              </a:rPr>
              <a:t>Les locations</a:t>
            </a:r>
            <a:endParaRPr lang="fr-FR" dirty="0"/>
          </a:p>
        </p:txBody>
      </p:sp>
      <p:sp>
        <p:nvSpPr>
          <p:cNvPr id="3" name="Espace réservé du contenu 2"/>
          <p:cNvSpPr>
            <a:spLocks noGrp="1"/>
          </p:cNvSpPr>
          <p:nvPr>
            <p:ph idx="1"/>
          </p:nvPr>
        </p:nvSpPr>
        <p:spPr>
          <a:xfrm>
            <a:off x="1187624" y="2132856"/>
            <a:ext cx="8229600" cy="4680520"/>
          </a:xfrm>
        </p:spPr>
        <p:txBody>
          <a:bodyPr/>
          <a:lstStyle/>
          <a:p>
            <a:pPr lvl="0" indent="-274320">
              <a:buClr>
                <a:srgbClr val="94C600"/>
              </a:buClr>
              <a:buSzPct val="79000"/>
              <a:buFont typeface="Courier New" pitchFamily="49" charset="0"/>
              <a:buChar char="o"/>
            </a:pPr>
            <a:r>
              <a:rPr lang="fr-FR" sz="1400" dirty="0">
                <a:solidFill>
                  <a:srgbClr val="3E3D2D"/>
                </a:solidFill>
                <a:latin typeface="Century Gothic"/>
              </a:rPr>
              <a:t>L’Amicale propose à la location deux mobil homes à l’année dans deux campings:</a:t>
            </a:r>
          </a:p>
          <a:p>
            <a:pPr lvl="0" indent="-274320">
              <a:buClr>
                <a:srgbClr val="94C600"/>
              </a:buClr>
              <a:buSzPct val="79000"/>
              <a:buFont typeface="Courier New" pitchFamily="49" charset="0"/>
              <a:buChar char="o"/>
            </a:pPr>
            <a:endParaRPr lang="fr-FR" sz="1400" dirty="0">
              <a:solidFill>
                <a:srgbClr val="3E3D2D"/>
              </a:solidFill>
              <a:latin typeface="Century Gothic"/>
            </a:endParaRPr>
          </a:p>
          <a:p>
            <a:pPr lvl="0" indent="-274320">
              <a:buClr>
                <a:srgbClr val="94C600"/>
              </a:buClr>
              <a:buSzPct val="79000"/>
              <a:buFont typeface="Courier New" pitchFamily="49" charset="0"/>
              <a:buChar char="o"/>
            </a:pPr>
            <a:r>
              <a:rPr lang="fr-FR" sz="1400" dirty="0">
                <a:solidFill>
                  <a:srgbClr val="3E3D2D"/>
                </a:solidFill>
                <a:latin typeface="Century Gothic"/>
              </a:rPr>
              <a:t> </a:t>
            </a:r>
            <a:r>
              <a:rPr lang="fr-FR" sz="1400" b="1" dirty="0">
                <a:solidFill>
                  <a:srgbClr val="3E3D2D"/>
                </a:solidFill>
                <a:latin typeface="Century Gothic"/>
              </a:rPr>
              <a:t>Camping</a:t>
            </a:r>
            <a:r>
              <a:rPr lang="fr-FR" sz="1400" dirty="0">
                <a:solidFill>
                  <a:srgbClr val="3E3D2D"/>
                </a:solidFill>
                <a:latin typeface="Century Gothic"/>
              </a:rPr>
              <a:t> </a:t>
            </a:r>
            <a:r>
              <a:rPr lang="fr-FR" sz="1400" b="1" dirty="0">
                <a:solidFill>
                  <a:srgbClr val="3E3D2D"/>
                </a:solidFill>
                <a:latin typeface="Century Gothic"/>
              </a:rPr>
              <a:t>les Alizées à SAINT HILAIRE DE RIEZ</a:t>
            </a:r>
          </a:p>
          <a:p>
            <a:pPr marL="68580" lvl="0" indent="0">
              <a:buClr>
                <a:srgbClr val="94C600"/>
              </a:buClr>
              <a:buSzPct val="79000"/>
              <a:buNone/>
            </a:pPr>
            <a:r>
              <a:rPr lang="fr-FR" sz="1400" dirty="0">
                <a:solidFill>
                  <a:srgbClr val="3E3D2D"/>
                </a:solidFill>
                <a:latin typeface="Century Gothic"/>
              </a:rPr>
              <a:t>       </a:t>
            </a:r>
            <a:r>
              <a:rPr lang="fr-FR" sz="1400" b="1" dirty="0">
                <a:solidFill>
                  <a:srgbClr val="3E3D2D"/>
                </a:solidFill>
                <a:latin typeface="Century Gothic"/>
              </a:rPr>
              <a:t>en Vendée</a:t>
            </a:r>
          </a:p>
          <a:p>
            <a:pPr lvl="0" indent="-274320">
              <a:buClr>
                <a:srgbClr val="94C600"/>
              </a:buClr>
              <a:buSzPct val="79000"/>
              <a:buFont typeface="Courier New" pitchFamily="49" charset="0"/>
              <a:buChar char="o"/>
            </a:pPr>
            <a:endParaRPr lang="fr-FR" sz="1400" dirty="0">
              <a:solidFill>
                <a:srgbClr val="3E3D2D"/>
              </a:solidFill>
              <a:latin typeface="Century Gothic"/>
            </a:endParaRPr>
          </a:p>
          <a:p>
            <a:pPr lvl="0" indent="-274320">
              <a:buClr>
                <a:srgbClr val="94C600"/>
              </a:buClr>
              <a:buSzPct val="79000"/>
              <a:buFont typeface="Courier New" pitchFamily="49" charset="0"/>
              <a:buChar char="o"/>
            </a:pPr>
            <a:endParaRPr lang="fr-FR" sz="1400" dirty="0">
              <a:solidFill>
                <a:srgbClr val="3E3D2D"/>
              </a:solidFill>
              <a:latin typeface="Century Gothic"/>
            </a:endParaRPr>
          </a:p>
          <a:p>
            <a:pPr lvl="0" indent="-274320">
              <a:buClr>
                <a:srgbClr val="94C600"/>
              </a:buClr>
              <a:buSzPct val="79000"/>
              <a:buFont typeface="Courier New" pitchFamily="49" charset="0"/>
              <a:buChar char="o"/>
            </a:pPr>
            <a:endParaRPr lang="fr-FR" sz="1400" dirty="0" smtClean="0">
              <a:solidFill>
                <a:srgbClr val="3E3D2D"/>
              </a:solidFill>
              <a:latin typeface="Century Gothic"/>
            </a:endParaRPr>
          </a:p>
          <a:p>
            <a:pPr lvl="0" indent="-274320">
              <a:buClr>
                <a:srgbClr val="94C600"/>
              </a:buClr>
              <a:buSzPct val="79000"/>
              <a:buFont typeface="Courier New" pitchFamily="49" charset="0"/>
              <a:buChar char="o"/>
            </a:pPr>
            <a:endParaRPr lang="fr-FR" sz="1400" dirty="0">
              <a:solidFill>
                <a:srgbClr val="3E3D2D"/>
              </a:solidFill>
              <a:latin typeface="Century Gothic"/>
            </a:endParaRPr>
          </a:p>
          <a:p>
            <a:pPr lvl="0" indent="-274320">
              <a:buClr>
                <a:srgbClr val="94C600"/>
              </a:buClr>
              <a:buSzPct val="79000"/>
              <a:buFont typeface="Courier New" pitchFamily="49" charset="0"/>
              <a:buChar char="o"/>
            </a:pPr>
            <a:endParaRPr lang="fr-FR" sz="1400" dirty="0">
              <a:solidFill>
                <a:srgbClr val="3E3D2D"/>
              </a:solidFill>
              <a:latin typeface="Century Gothic"/>
            </a:endParaRPr>
          </a:p>
          <a:p>
            <a:pPr lvl="0" indent="-274320">
              <a:buClr>
                <a:srgbClr val="94C600"/>
              </a:buClr>
              <a:buSzPct val="79000"/>
              <a:buFont typeface="Courier New" pitchFamily="49" charset="0"/>
              <a:buChar char="o"/>
            </a:pPr>
            <a:r>
              <a:rPr lang="fr-FR" sz="1400" dirty="0">
                <a:solidFill>
                  <a:srgbClr val="3E3D2D"/>
                </a:solidFill>
                <a:latin typeface="Century Gothic"/>
              </a:rPr>
              <a:t> </a:t>
            </a:r>
            <a:r>
              <a:rPr lang="fr-FR" sz="1400" b="1" dirty="0">
                <a:solidFill>
                  <a:srgbClr val="3E3D2D"/>
                </a:solidFill>
                <a:latin typeface="Century Gothic"/>
              </a:rPr>
              <a:t>Camping de la Plage à FOUESNANT</a:t>
            </a:r>
          </a:p>
          <a:p>
            <a:pPr marL="1798638" lvl="0" indent="0">
              <a:buClr>
                <a:srgbClr val="94C600"/>
              </a:buClr>
              <a:buSzPct val="76000"/>
              <a:buNone/>
            </a:pPr>
            <a:r>
              <a:rPr lang="fr-FR" sz="1100" dirty="0">
                <a:solidFill>
                  <a:srgbClr val="3E3D2D"/>
                </a:solidFill>
                <a:latin typeface="Century Gothic"/>
              </a:rPr>
              <a:t>		A seulement 200 mètres de la mer et 400 mètres de la plage principale 		de Bénodet, le Camping de la Plage De </a:t>
            </a:r>
            <a:r>
              <a:rPr lang="fr-FR" sz="1100" dirty="0" err="1">
                <a:solidFill>
                  <a:srgbClr val="3E3D2D"/>
                </a:solidFill>
                <a:latin typeface="Century Gothic"/>
              </a:rPr>
              <a:t>Benodet</a:t>
            </a:r>
            <a:r>
              <a:rPr lang="fr-FR" sz="1100" dirty="0">
                <a:solidFill>
                  <a:srgbClr val="3E3D2D"/>
                </a:solidFill>
                <a:latin typeface="Century Gothic"/>
              </a:rPr>
              <a:t> vous accueille dans 		un environnement verdoyant exceptionnel. En plein </a:t>
            </a:r>
            <a:r>
              <a:rPr lang="fr-FR" sz="1100" dirty="0" err="1">
                <a:solidFill>
                  <a:srgbClr val="3E3D2D"/>
                </a:solidFill>
                <a:latin typeface="Century Gothic"/>
              </a:rPr>
              <a:t>coeur</a:t>
            </a:r>
            <a:r>
              <a:rPr lang="fr-FR" sz="1100" dirty="0">
                <a:solidFill>
                  <a:srgbClr val="3E3D2D"/>
                </a:solidFill>
                <a:latin typeface="Century Gothic"/>
              </a:rPr>
              <a:t> de la 			charmante station balnéaire de Bénodet, venez profiter du bel espace 		aquatique du camping composé d'une piscine couverte et chauffée 		avec abri rétractable et d'un bassin de natation extérieur chauffé en 		juillet-août, de 2 toboggans aquatiques, d'une pataugeoire pour 			enfants et de 2 bains bouillonnants couverts</a:t>
            </a:r>
            <a:endParaRPr lang="fr-FR" sz="1400" dirty="0">
              <a:solidFill>
                <a:srgbClr val="3E3D2D"/>
              </a:solidFill>
              <a:latin typeface="Century Gothic"/>
            </a:endParaRPr>
          </a:p>
          <a:p>
            <a:pPr marL="68580" lvl="0" indent="0">
              <a:buClr>
                <a:srgbClr val="94C600"/>
              </a:buClr>
              <a:buSzPct val="76000"/>
              <a:buNone/>
            </a:pPr>
            <a:endParaRPr lang="fr-FR" sz="1400" dirty="0">
              <a:solidFill>
                <a:srgbClr val="3E3D2D"/>
              </a:solidFill>
              <a:latin typeface="Century Gothic"/>
            </a:endParaRPr>
          </a:p>
          <a:p>
            <a:pPr marL="0" indent="0">
              <a:buNone/>
            </a:pPr>
            <a:endParaRPr lang="fr-FR"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492896"/>
            <a:ext cx="2408684" cy="1599798"/>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5687" y="4797152"/>
            <a:ext cx="2232248" cy="1409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8484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1484784"/>
            <a:ext cx="8229600" cy="998984"/>
          </a:xfrm>
        </p:spPr>
        <p:txBody>
          <a:bodyPr/>
          <a:lstStyle/>
          <a:p>
            <a:pPr algn="l"/>
            <a:r>
              <a:rPr lang="fr-FR" dirty="0" smtClean="0">
                <a:solidFill>
                  <a:srgbClr val="92D050"/>
                </a:solidFill>
              </a:rPr>
              <a:t>Les bons vacances</a:t>
            </a:r>
            <a:endParaRPr lang="fr-FR" dirty="0">
              <a:solidFill>
                <a:srgbClr val="92D050"/>
              </a:solidFill>
            </a:endParaRPr>
          </a:p>
        </p:txBody>
      </p:sp>
      <p:sp>
        <p:nvSpPr>
          <p:cNvPr id="3" name="Espace réservé du contenu 2"/>
          <p:cNvSpPr>
            <a:spLocks noGrp="1"/>
          </p:cNvSpPr>
          <p:nvPr>
            <p:ph idx="1"/>
          </p:nvPr>
        </p:nvSpPr>
        <p:spPr>
          <a:xfrm>
            <a:off x="1331640" y="2332037"/>
            <a:ext cx="8229600" cy="4525963"/>
          </a:xfrm>
        </p:spPr>
        <p:txBody>
          <a:bodyPr/>
          <a:lstStyle/>
          <a:p>
            <a:pPr marL="0" lvl="0" indent="0" defTabSz="878918">
              <a:buNone/>
            </a:pPr>
            <a:r>
              <a:rPr lang="fr-FR" sz="2200" dirty="0">
                <a:solidFill>
                  <a:prstClr val="black"/>
                </a:solidFill>
                <a:latin typeface="Century Gothic" pitchFamily="34" charset="0"/>
              </a:rPr>
              <a:t>L’Amicale propose des bons vacances :</a:t>
            </a:r>
          </a:p>
          <a:p>
            <a:pPr marL="0" lvl="0" indent="0" defTabSz="878918">
              <a:buNone/>
            </a:pPr>
            <a:r>
              <a:rPr lang="fr-FR" sz="2200" i="1" dirty="0">
                <a:solidFill>
                  <a:srgbClr val="9BBB59"/>
                </a:solidFill>
                <a:latin typeface="Century Gothic" pitchFamily="34" charset="0"/>
              </a:rPr>
              <a:t>Quoi ? </a:t>
            </a:r>
            <a:r>
              <a:rPr lang="fr-FR" sz="2200" dirty="0">
                <a:solidFill>
                  <a:prstClr val="black"/>
                </a:solidFill>
                <a:latin typeface="Century Gothic" pitchFamily="34" charset="0"/>
              </a:rPr>
              <a:t>Un chèque prenant en charge une partie de votre hébergement vacances</a:t>
            </a:r>
          </a:p>
          <a:p>
            <a:pPr marL="0" lvl="0" indent="0" defTabSz="878918">
              <a:buNone/>
            </a:pPr>
            <a:r>
              <a:rPr lang="fr-FR" sz="2200" i="1" dirty="0">
                <a:solidFill>
                  <a:srgbClr val="9BBB59"/>
                </a:solidFill>
                <a:latin typeface="Century Gothic" pitchFamily="34" charset="0"/>
              </a:rPr>
              <a:t>Pour qui ?</a:t>
            </a:r>
            <a:r>
              <a:rPr lang="fr-FR" sz="2200" dirty="0">
                <a:solidFill>
                  <a:prstClr val="black"/>
                </a:solidFill>
                <a:latin typeface="Century Gothic" pitchFamily="34" charset="0"/>
              </a:rPr>
              <a:t>  Tous les </a:t>
            </a:r>
            <a:r>
              <a:rPr lang="fr-FR" sz="2200" dirty="0" err="1">
                <a:solidFill>
                  <a:prstClr val="black"/>
                </a:solidFill>
                <a:latin typeface="Century Gothic" pitchFamily="34" charset="0"/>
              </a:rPr>
              <a:t>amicalistes</a:t>
            </a:r>
            <a:r>
              <a:rPr lang="fr-FR" sz="2200" dirty="0">
                <a:solidFill>
                  <a:prstClr val="black"/>
                </a:solidFill>
                <a:latin typeface="Century Gothic" pitchFamily="34" charset="0"/>
              </a:rPr>
              <a:t> qui déposeront un dossier de demande de bons vacances*</a:t>
            </a:r>
          </a:p>
          <a:p>
            <a:pPr marL="0" lvl="0" indent="0" defTabSz="878918">
              <a:buNone/>
            </a:pPr>
            <a:r>
              <a:rPr lang="fr-FR" sz="2200" i="1" dirty="0">
                <a:solidFill>
                  <a:srgbClr val="9BBB59"/>
                </a:solidFill>
                <a:latin typeface="Century Gothic" pitchFamily="34" charset="0"/>
              </a:rPr>
              <a:t>Comment ?</a:t>
            </a:r>
            <a:r>
              <a:rPr lang="fr-FR" sz="2200" dirty="0">
                <a:solidFill>
                  <a:prstClr val="black"/>
                </a:solidFill>
                <a:latin typeface="Century Gothic" pitchFamily="34" charset="0"/>
              </a:rPr>
              <a:t> Sur présentation d une facture </a:t>
            </a:r>
            <a:r>
              <a:rPr lang="fr-FR" sz="2200">
                <a:solidFill>
                  <a:prstClr val="black"/>
                </a:solidFill>
                <a:latin typeface="Century Gothic" pitchFamily="34" charset="0"/>
              </a:rPr>
              <a:t>soldée </a:t>
            </a:r>
            <a:r>
              <a:rPr lang="fr-FR" sz="2200" smtClean="0">
                <a:solidFill>
                  <a:prstClr val="black"/>
                </a:solidFill>
                <a:latin typeface="Century Gothic" pitchFamily="34" charset="0"/>
              </a:rPr>
              <a:t>d’un </a:t>
            </a:r>
            <a:r>
              <a:rPr lang="fr-FR" sz="2200" dirty="0">
                <a:solidFill>
                  <a:prstClr val="black"/>
                </a:solidFill>
                <a:latin typeface="Century Gothic" pitchFamily="34" charset="0"/>
              </a:rPr>
              <a:t>hébergement réservé pour les vacances d’été</a:t>
            </a:r>
          </a:p>
          <a:p>
            <a:pPr marL="0" lvl="0" indent="0" defTabSz="878918">
              <a:buNone/>
            </a:pPr>
            <a:r>
              <a:rPr lang="fr-FR" sz="2200" i="1" dirty="0">
                <a:solidFill>
                  <a:srgbClr val="92D050"/>
                </a:solidFill>
                <a:latin typeface="Century Gothic" pitchFamily="34" charset="0"/>
              </a:rPr>
              <a:t>Combien ? </a:t>
            </a:r>
            <a:r>
              <a:rPr lang="fr-FR" sz="2200" dirty="0">
                <a:solidFill>
                  <a:prstClr val="black"/>
                </a:solidFill>
                <a:latin typeface="Century Gothic" pitchFamily="34" charset="0"/>
              </a:rPr>
              <a:t>Entre 150 et 200 euros maximum ou équivalent à la </a:t>
            </a:r>
            <a:r>
              <a:rPr lang="fr-FR" sz="2200" dirty="0" smtClean="0">
                <a:solidFill>
                  <a:prstClr val="black"/>
                </a:solidFill>
                <a:latin typeface="Century Gothic" pitchFamily="34" charset="0"/>
              </a:rPr>
              <a:t>facture</a:t>
            </a:r>
          </a:p>
          <a:p>
            <a:pPr marL="0" lvl="0" indent="0" defTabSz="878918">
              <a:buNone/>
            </a:pPr>
            <a:endParaRPr lang="fr-FR" sz="2200" dirty="0">
              <a:solidFill>
                <a:prstClr val="black"/>
              </a:solidFill>
              <a:latin typeface="Century Gothic" pitchFamily="34" charset="0"/>
            </a:endParaRPr>
          </a:p>
          <a:p>
            <a:pPr marL="0" lvl="0" indent="0" defTabSz="878918">
              <a:buNone/>
            </a:pPr>
            <a:r>
              <a:rPr lang="fr-FR" sz="2000" i="1" dirty="0">
                <a:solidFill>
                  <a:prstClr val="black"/>
                </a:solidFill>
              </a:rPr>
              <a:t>* Critères d’attribution identiques au location des mobil homes. Non cumulable avec nos offres mobil homes.</a:t>
            </a:r>
          </a:p>
          <a:p>
            <a:pPr marL="0" indent="0">
              <a:buNone/>
            </a:pPr>
            <a:endParaRPr lang="fr-FR" dirty="0"/>
          </a:p>
        </p:txBody>
      </p:sp>
    </p:spTree>
    <p:extLst>
      <p:ext uri="{BB962C8B-B14F-4D97-AF65-F5344CB8AC3E}">
        <p14:creationId xmlns:p14="http://schemas.microsoft.com/office/powerpoint/2010/main" val="9193934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1412776"/>
            <a:ext cx="8229600" cy="792088"/>
          </a:xfrm>
        </p:spPr>
        <p:txBody>
          <a:bodyPr/>
          <a:lstStyle/>
          <a:p>
            <a:r>
              <a:rPr lang="fr-FR" sz="4000" dirty="0">
                <a:solidFill>
                  <a:srgbClr val="94C600"/>
                </a:solidFill>
                <a:latin typeface="Century Gothic"/>
              </a:rPr>
              <a:t>La section retraités</a:t>
            </a:r>
            <a:endParaRPr lang="fr-FR" dirty="0"/>
          </a:p>
        </p:txBody>
      </p:sp>
      <p:sp>
        <p:nvSpPr>
          <p:cNvPr id="3" name="Espace réservé du contenu 2"/>
          <p:cNvSpPr>
            <a:spLocks noGrp="1"/>
          </p:cNvSpPr>
          <p:nvPr>
            <p:ph idx="1"/>
          </p:nvPr>
        </p:nvSpPr>
        <p:spPr>
          <a:xfrm>
            <a:off x="1187624" y="2492896"/>
            <a:ext cx="8229600" cy="4525963"/>
          </a:xfrm>
        </p:spPr>
        <p:txBody>
          <a:bodyPr/>
          <a:lstStyle/>
          <a:p>
            <a:pPr lvl="0" indent="-274320">
              <a:buClr>
                <a:srgbClr val="94C600"/>
              </a:buClr>
              <a:buSzPct val="76000"/>
              <a:buFont typeface="Wingdings 2" pitchFamily="18" charset="2"/>
              <a:buChar char=""/>
            </a:pPr>
            <a:r>
              <a:rPr lang="fr-FR" sz="2400" dirty="0">
                <a:solidFill>
                  <a:srgbClr val="3E3D2D"/>
                </a:solidFill>
                <a:latin typeface="Century Gothic"/>
              </a:rPr>
              <a:t>Participation de l’Amicale pour les activités des </a:t>
            </a:r>
            <a:r>
              <a:rPr lang="fr-FR" sz="2400" dirty="0" err="1">
                <a:solidFill>
                  <a:srgbClr val="3E3D2D"/>
                </a:solidFill>
                <a:latin typeface="Century Gothic"/>
              </a:rPr>
              <a:t>amicalistes</a:t>
            </a:r>
            <a:r>
              <a:rPr lang="fr-FR" sz="2400" dirty="0">
                <a:solidFill>
                  <a:srgbClr val="3E3D2D"/>
                </a:solidFill>
                <a:latin typeface="Century Gothic"/>
              </a:rPr>
              <a:t> retraités:</a:t>
            </a:r>
          </a:p>
          <a:p>
            <a:pPr marL="68580" lvl="0" indent="0">
              <a:buClr>
                <a:srgbClr val="94C600"/>
              </a:buClr>
              <a:buSzPct val="76000"/>
              <a:buNone/>
            </a:pPr>
            <a:endParaRPr lang="fr-FR" sz="2400" dirty="0">
              <a:solidFill>
                <a:srgbClr val="3E3D2D"/>
              </a:solidFill>
              <a:latin typeface="Century Gothic"/>
            </a:endParaRPr>
          </a:p>
          <a:p>
            <a:endParaRPr lang="fr-F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3356992"/>
            <a:ext cx="6127750"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1403648" y="4941168"/>
            <a:ext cx="7416824" cy="1323439"/>
          </a:xfrm>
          <a:prstGeom prst="rect">
            <a:avLst/>
          </a:prstGeom>
          <a:noFill/>
        </p:spPr>
        <p:txBody>
          <a:bodyPr wrap="square" rtlCol="0">
            <a:spAutoFit/>
          </a:bodyPr>
          <a:lstStyle/>
          <a:p>
            <a:r>
              <a:rPr lang="fr-FR" sz="1600" dirty="0">
                <a:solidFill>
                  <a:srgbClr val="3E3D2D"/>
                </a:solidFill>
                <a:latin typeface="Century Gothic"/>
              </a:rPr>
              <a:t>En plus des activités proposées par l’Amicale, les retraités peuvent bénéficier des actions spécifiques organisées par la section retraités (sorties, voyages, après-midi récréatifs…)</a:t>
            </a:r>
          </a:p>
          <a:p>
            <a:endParaRPr lang="fr-FR" sz="1600" dirty="0">
              <a:solidFill>
                <a:srgbClr val="3E3D2D"/>
              </a:solidFill>
              <a:latin typeface="Century Gothic"/>
            </a:endParaRPr>
          </a:p>
          <a:p>
            <a:r>
              <a:rPr lang="fr-FR" sz="1600" dirty="0">
                <a:solidFill>
                  <a:srgbClr val="3E3D2D"/>
                </a:solidFill>
                <a:latin typeface="Century Gothic"/>
              </a:rPr>
              <a:t>Responsable : Jean-Paul DELAHAYE</a:t>
            </a:r>
          </a:p>
        </p:txBody>
      </p:sp>
    </p:spTree>
    <p:extLst>
      <p:ext uri="{BB962C8B-B14F-4D97-AF65-F5344CB8AC3E}">
        <p14:creationId xmlns:p14="http://schemas.microsoft.com/office/powerpoint/2010/main" val="38181742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1484784"/>
            <a:ext cx="8229600" cy="504056"/>
          </a:xfrm>
        </p:spPr>
        <p:txBody>
          <a:bodyPr>
            <a:normAutofit fontScale="90000"/>
          </a:bodyPr>
          <a:lstStyle/>
          <a:p>
            <a:r>
              <a:rPr lang="fr-FR" sz="3600" dirty="0">
                <a:solidFill>
                  <a:srgbClr val="94C600"/>
                </a:solidFill>
                <a:latin typeface="Century Gothic"/>
              </a:rPr>
              <a:t>Bulletin d’adhésion</a:t>
            </a:r>
            <a:endParaRPr lang="fr-FR" dirty="0"/>
          </a:p>
        </p:txBody>
      </p:sp>
      <p:sp>
        <p:nvSpPr>
          <p:cNvPr id="4" name="Espace réservé du contenu 2"/>
          <p:cNvSpPr>
            <a:spLocks noGrp="1"/>
          </p:cNvSpPr>
          <p:nvPr>
            <p:ph idx="1"/>
          </p:nvPr>
        </p:nvSpPr>
        <p:spPr>
          <a:xfrm>
            <a:off x="611560" y="1988840"/>
            <a:ext cx="9433048" cy="4968552"/>
          </a:xfrm>
          <a:prstGeom prst="rect">
            <a:avLst/>
          </a:prstGeom>
        </p:spPr>
        <p:txBody>
          <a:bodyPr>
            <a:normAutofit fontScale="25000" lnSpcReduction="20000"/>
          </a:bodyPr>
          <a:lstStyle/>
          <a:p>
            <a:pPr marL="68580" marR="0" indent="0" fontAlgn="auto">
              <a:lnSpc>
                <a:spcPct val="120000"/>
              </a:lnSpc>
              <a:spcAft>
                <a:spcPts val="0"/>
              </a:spcAft>
              <a:buClr>
                <a:srgbClr val="94C600"/>
              </a:buClr>
              <a:buSzPct val="76000"/>
              <a:buNone/>
              <a:tabLst/>
              <a:defRPr/>
            </a:pPr>
            <a:r>
              <a:rPr lang="fr-FR" sz="4300" dirty="0">
                <a:solidFill>
                  <a:srgbClr val="3E3D2D"/>
                </a:solidFill>
                <a:latin typeface="Century Gothic"/>
              </a:rPr>
              <a:t>Je soussigné(e) :  Nom </a:t>
            </a:r>
            <a:r>
              <a:rPr lang="fr-FR" sz="4300" dirty="0" smtClean="0">
                <a:solidFill>
                  <a:srgbClr val="3E3D2D"/>
                </a:solidFill>
                <a:latin typeface="Century Gothic"/>
              </a:rPr>
              <a:t>:………………….</a:t>
            </a:r>
            <a:r>
              <a:rPr lang="fr-FR" sz="4300" dirty="0">
                <a:solidFill>
                  <a:srgbClr val="3E3D2D"/>
                </a:solidFill>
                <a:latin typeface="Century Gothic"/>
              </a:rPr>
              <a:t>			Prénom : </a:t>
            </a:r>
            <a:r>
              <a:rPr lang="fr-FR" sz="4300" dirty="0" smtClean="0">
                <a:solidFill>
                  <a:srgbClr val="3E3D2D"/>
                </a:solidFill>
                <a:latin typeface="Century Gothic"/>
              </a:rPr>
              <a:t>………………………..</a:t>
            </a:r>
            <a:r>
              <a:rPr lang="fr-FR" sz="4300" dirty="0">
                <a:solidFill>
                  <a:srgbClr val="3E3D2D"/>
                </a:solidFill>
                <a:latin typeface="Century Gothic"/>
              </a:rPr>
              <a:t>	</a:t>
            </a:r>
          </a:p>
          <a:p>
            <a:pPr marL="68580" marR="0" indent="0" fontAlgn="auto">
              <a:lnSpc>
                <a:spcPct val="120000"/>
              </a:lnSpc>
              <a:spcAft>
                <a:spcPts val="0"/>
              </a:spcAft>
              <a:buClr>
                <a:srgbClr val="94C600"/>
              </a:buClr>
              <a:buSzPct val="76000"/>
              <a:buNone/>
              <a:tabLst/>
              <a:defRPr/>
            </a:pPr>
            <a:r>
              <a:rPr lang="fr-FR" sz="4300" dirty="0">
                <a:solidFill>
                  <a:srgbClr val="3E3D2D"/>
                </a:solidFill>
                <a:latin typeface="Century Gothic"/>
              </a:rPr>
              <a:t>Date de Naissance </a:t>
            </a:r>
            <a:r>
              <a:rPr lang="fr-FR" sz="4300" dirty="0" smtClean="0">
                <a:solidFill>
                  <a:srgbClr val="3E3D2D"/>
                </a:solidFill>
                <a:latin typeface="Century Gothic"/>
              </a:rPr>
              <a:t>:…../…../………</a:t>
            </a:r>
            <a:r>
              <a:rPr lang="fr-FR" sz="4300" dirty="0">
                <a:solidFill>
                  <a:srgbClr val="3E3D2D"/>
                </a:solidFill>
                <a:latin typeface="Century Gothic"/>
              </a:rPr>
              <a:t>		</a:t>
            </a:r>
            <a:r>
              <a:rPr lang="fr-FR" sz="4300" dirty="0" smtClean="0">
                <a:solidFill>
                  <a:srgbClr val="3E3D2D"/>
                </a:solidFill>
                <a:latin typeface="Century Gothic"/>
              </a:rPr>
              <a:t>	N</a:t>
            </a:r>
            <a:r>
              <a:rPr lang="fr-FR" sz="4300" dirty="0">
                <a:solidFill>
                  <a:srgbClr val="3E3D2D"/>
                </a:solidFill>
                <a:latin typeface="Century Gothic"/>
              </a:rPr>
              <a:t>° de Téléphone : </a:t>
            </a:r>
            <a:r>
              <a:rPr lang="fr-FR" sz="4300" dirty="0" smtClean="0">
                <a:solidFill>
                  <a:srgbClr val="3E3D2D"/>
                </a:solidFill>
                <a:latin typeface="Century Gothic"/>
              </a:rPr>
              <a:t>…...-…....-…...-……-…..</a:t>
            </a:r>
            <a:r>
              <a:rPr lang="fr-FR" sz="4300" dirty="0">
                <a:solidFill>
                  <a:srgbClr val="3E3D2D"/>
                </a:solidFill>
                <a:latin typeface="Century Gothic"/>
              </a:rPr>
              <a:t>	</a:t>
            </a:r>
          </a:p>
          <a:p>
            <a:pPr marL="68580" marR="0" indent="0" fontAlgn="auto">
              <a:lnSpc>
                <a:spcPct val="120000"/>
              </a:lnSpc>
              <a:spcAft>
                <a:spcPts val="0"/>
              </a:spcAft>
              <a:buClr>
                <a:srgbClr val="94C600"/>
              </a:buClr>
              <a:buSzPct val="76000"/>
              <a:buNone/>
              <a:tabLst/>
              <a:defRPr/>
            </a:pPr>
            <a:r>
              <a:rPr lang="fr-FR" sz="4300" dirty="0">
                <a:solidFill>
                  <a:srgbClr val="3E3D2D"/>
                </a:solidFill>
                <a:latin typeface="Century Gothic"/>
              </a:rPr>
              <a:t>Conjoint :	</a:t>
            </a:r>
            <a:r>
              <a:rPr lang="fr-FR" sz="4300" dirty="0" smtClean="0">
                <a:solidFill>
                  <a:srgbClr val="3E3D2D"/>
                </a:solidFill>
                <a:latin typeface="Century Gothic"/>
              </a:rPr>
              <a:t>………………………………………….</a:t>
            </a:r>
            <a:endParaRPr lang="fr-FR" sz="4300" dirty="0">
              <a:solidFill>
                <a:srgbClr val="3E3D2D"/>
              </a:solidFill>
              <a:latin typeface="Century Gothic"/>
            </a:endParaRPr>
          </a:p>
          <a:p>
            <a:pPr marL="68580" marR="0" indent="0" fontAlgn="auto">
              <a:lnSpc>
                <a:spcPct val="120000"/>
              </a:lnSpc>
              <a:spcAft>
                <a:spcPts val="0"/>
              </a:spcAft>
              <a:buClr>
                <a:srgbClr val="94C600"/>
              </a:buClr>
              <a:buSzPct val="76000"/>
              <a:buNone/>
              <a:tabLst/>
              <a:defRPr/>
            </a:pPr>
            <a:r>
              <a:rPr lang="fr-FR" sz="4300" dirty="0">
                <a:solidFill>
                  <a:srgbClr val="3E3D2D"/>
                </a:solidFill>
                <a:latin typeface="Century Gothic"/>
              </a:rPr>
              <a:t>Enfants à charge jusqu’à 20 ans :			A</a:t>
            </a:r>
            <a:r>
              <a:rPr lang="fr-FR" sz="4300" dirty="0" smtClean="0">
                <a:solidFill>
                  <a:srgbClr val="3E3D2D"/>
                </a:solidFill>
                <a:latin typeface="Century Gothic"/>
              </a:rPr>
              <a:t>dresse </a:t>
            </a:r>
            <a:r>
              <a:rPr lang="fr-FR" sz="4300" dirty="0">
                <a:solidFill>
                  <a:srgbClr val="3E3D2D"/>
                </a:solidFill>
                <a:latin typeface="Century Gothic"/>
              </a:rPr>
              <a:t>mail: </a:t>
            </a:r>
            <a:r>
              <a:rPr lang="fr-FR" sz="4300" dirty="0" smtClean="0">
                <a:solidFill>
                  <a:srgbClr val="3E3D2D"/>
                </a:solidFill>
                <a:latin typeface="Century Gothic"/>
              </a:rPr>
              <a:t>…………………………..@................................</a:t>
            </a:r>
          </a:p>
          <a:p>
            <a:pPr marL="68580" marR="0" indent="0" fontAlgn="auto">
              <a:lnSpc>
                <a:spcPct val="100000"/>
              </a:lnSpc>
              <a:spcAft>
                <a:spcPts val="0"/>
              </a:spcAft>
              <a:buClr>
                <a:srgbClr val="94C600"/>
              </a:buClr>
              <a:buSzPct val="76000"/>
              <a:buNone/>
              <a:tabLst/>
              <a:defRPr/>
            </a:pPr>
            <a:endParaRPr lang="fr-FR" sz="4300" dirty="0">
              <a:solidFill>
                <a:srgbClr val="3E3D2D"/>
              </a:solidFill>
              <a:latin typeface="Century Gothic"/>
            </a:endParaRPr>
          </a:p>
          <a:p>
            <a:pPr marL="6858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smtClean="0">
              <a:ln>
                <a:noFill/>
              </a:ln>
              <a:solidFill>
                <a:sysClr val="windowText" lastClr="000000"/>
              </a:solidFill>
              <a:effectLst/>
              <a:uLnTx/>
              <a:uFillTx/>
            </a:endParaRPr>
          </a:p>
          <a:p>
            <a:pPr marL="6858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smtClean="0">
              <a:ln>
                <a:noFill/>
              </a:ln>
              <a:solidFill>
                <a:sysClr val="windowText" lastClr="000000"/>
              </a:solidFill>
              <a:effectLst/>
              <a:uLnTx/>
              <a:uFillTx/>
            </a:endParaRPr>
          </a:p>
          <a:p>
            <a:pPr marL="68580" marR="0" lvl="0" indent="0" defTabSz="914400" eaLnBrk="1" fontAlgn="auto" latinLnBrk="0" hangingPunct="1">
              <a:lnSpc>
                <a:spcPct val="100000"/>
              </a:lnSpc>
              <a:spcBef>
                <a:spcPts val="0"/>
              </a:spcBef>
              <a:spcAft>
                <a:spcPts val="0"/>
              </a:spcAft>
              <a:buClrTx/>
              <a:buSzTx/>
              <a:buFontTx/>
              <a:buNone/>
              <a:tabLst/>
              <a:defRPr/>
            </a:pPr>
            <a:endParaRPr lang="fr-FR" sz="1800" kern="0" dirty="0">
              <a:solidFill>
                <a:sysClr val="windowText" lastClr="000000"/>
              </a:solidFill>
            </a:endParaRPr>
          </a:p>
          <a:p>
            <a:pPr marL="6858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smtClean="0">
              <a:ln>
                <a:noFill/>
              </a:ln>
              <a:solidFill>
                <a:sysClr val="windowText" lastClr="000000"/>
              </a:solidFill>
              <a:effectLst/>
              <a:uLnTx/>
              <a:uFillTx/>
            </a:endParaRPr>
          </a:p>
          <a:p>
            <a:pPr marL="68580" marR="0" lvl="0" indent="0" defTabSz="914400" eaLnBrk="1" fontAlgn="auto" latinLnBrk="0" hangingPunct="1">
              <a:lnSpc>
                <a:spcPct val="100000"/>
              </a:lnSpc>
              <a:spcBef>
                <a:spcPts val="0"/>
              </a:spcBef>
              <a:spcAft>
                <a:spcPts val="0"/>
              </a:spcAft>
              <a:buClrTx/>
              <a:buSzTx/>
              <a:buFontTx/>
              <a:buNone/>
              <a:tabLst/>
              <a:defRPr/>
            </a:pPr>
            <a:endParaRPr lang="fr-FR" sz="1800" kern="0" dirty="0">
              <a:solidFill>
                <a:sysClr val="windowText" lastClr="000000"/>
              </a:solidFill>
            </a:endParaRPr>
          </a:p>
          <a:p>
            <a:pPr marL="6858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smtClean="0">
              <a:ln>
                <a:noFill/>
              </a:ln>
              <a:solidFill>
                <a:sysClr val="windowText" lastClr="000000"/>
              </a:solidFill>
              <a:effectLst/>
              <a:uLnTx/>
              <a:uFillTx/>
            </a:endParaRPr>
          </a:p>
          <a:p>
            <a:pPr marL="68580" marR="0" lvl="0" indent="0" defTabSz="914400" eaLnBrk="1" fontAlgn="auto" latinLnBrk="0" hangingPunct="1">
              <a:lnSpc>
                <a:spcPct val="100000"/>
              </a:lnSpc>
              <a:spcBef>
                <a:spcPts val="0"/>
              </a:spcBef>
              <a:spcAft>
                <a:spcPts val="0"/>
              </a:spcAft>
              <a:buClrTx/>
              <a:buSzTx/>
              <a:buFontTx/>
              <a:buNone/>
              <a:tabLst/>
              <a:defRPr/>
            </a:pPr>
            <a:endParaRPr lang="fr-FR" sz="1800" kern="0" dirty="0">
              <a:solidFill>
                <a:sysClr val="windowText" lastClr="000000"/>
              </a:solidFill>
            </a:endParaRPr>
          </a:p>
          <a:p>
            <a:pPr marL="6858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smtClean="0">
              <a:ln>
                <a:noFill/>
              </a:ln>
              <a:solidFill>
                <a:sysClr val="windowText" lastClr="000000"/>
              </a:solidFill>
              <a:effectLst/>
              <a:uLnTx/>
              <a:uFillTx/>
            </a:endParaRPr>
          </a:p>
          <a:p>
            <a:pPr marL="6858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sysClr val="windowText" lastClr="000000"/>
              </a:solidFill>
              <a:effectLst/>
              <a:uLnTx/>
              <a:uFillTx/>
            </a:endParaRPr>
          </a:p>
          <a:p>
            <a:pPr marL="6858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smtClean="0">
              <a:ln>
                <a:noFill/>
              </a:ln>
              <a:solidFill>
                <a:sysClr val="windowText" lastClr="000000"/>
              </a:solidFill>
              <a:effectLst/>
              <a:uLnTx/>
              <a:uFillTx/>
            </a:endParaRPr>
          </a:p>
          <a:p>
            <a:pPr marL="6858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sysClr val="windowText" lastClr="000000"/>
              </a:solidFill>
              <a:effectLst/>
              <a:uLnTx/>
              <a:uFillTx/>
            </a:endParaRPr>
          </a:p>
          <a:p>
            <a:pPr marL="6858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smtClean="0">
              <a:ln>
                <a:noFill/>
              </a:ln>
              <a:solidFill>
                <a:sysClr val="windowText" lastClr="000000"/>
              </a:solidFill>
              <a:effectLst/>
              <a:uLnTx/>
              <a:uFillTx/>
            </a:endParaRPr>
          </a:p>
          <a:p>
            <a:pPr marL="68580" marR="0" lvl="0" indent="0"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sysClr val="windowText" lastClr="000000"/>
                </a:solidFill>
                <a:effectLst/>
                <a:uLnTx/>
                <a:uFillTx/>
              </a:rPr>
              <a:t>	</a:t>
            </a:r>
          </a:p>
          <a:p>
            <a:pPr marL="6858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smtClean="0">
              <a:ln>
                <a:noFill/>
              </a:ln>
              <a:solidFill>
                <a:sysClr val="windowText" lastClr="000000"/>
              </a:solidFill>
              <a:effectLst/>
              <a:uLnTx/>
              <a:uFillTx/>
            </a:endParaRPr>
          </a:p>
          <a:p>
            <a:pPr marL="68580" marR="0" lvl="0" indent="0" defTabSz="914400" eaLnBrk="1" fontAlgn="auto" latinLnBrk="0" hangingPunct="1">
              <a:lnSpc>
                <a:spcPct val="100000"/>
              </a:lnSpc>
              <a:spcBef>
                <a:spcPts val="0"/>
              </a:spcBef>
              <a:spcAft>
                <a:spcPts val="0"/>
              </a:spcAft>
              <a:buClrTx/>
              <a:buSzTx/>
              <a:buFontTx/>
              <a:buNone/>
              <a:tabLst/>
              <a:defRPr/>
            </a:pPr>
            <a:endParaRPr lang="fr-FR" sz="1800" kern="0" dirty="0">
              <a:solidFill>
                <a:sysClr val="windowText" lastClr="000000"/>
              </a:solidFill>
            </a:endParaRPr>
          </a:p>
          <a:p>
            <a:pPr marL="6858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smtClean="0">
              <a:ln>
                <a:noFill/>
              </a:ln>
              <a:solidFill>
                <a:sysClr val="windowText" lastClr="000000"/>
              </a:solidFill>
              <a:effectLst/>
              <a:uLnTx/>
              <a:uFillTx/>
            </a:endParaRPr>
          </a:p>
          <a:p>
            <a:pPr marL="68580" marR="0" lvl="0" indent="0" defTabSz="914400" eaLnBrk="1" fontAlgn="auto" latinLnBrk="0" hangingPunct="1">
              <a:lnSpc>
                <a:spcPct val="100000"/>
              </a:lnSpc>
              <a:spcBef>
                <a:spcPts val="0"/>
              </a:spcBef>
              <a:spcAft>
                <a:spcPts val="0"/>
              </a:spcAft>
              <a:buClrTx/>
              <a:buSzTx/>
              <a:buFontTx/>
              <a:buNone/>
              <a:tabLst/>
              <a:defRPr/>
            </a:pPr>
            <a:endParaRPr lang="fr-FR" sz="1800" kern="0" dirty="0" smtClean="0">
              <a:solidFill>
                <a:sysClr val="windowText" lastClr="000000"/>
              </a:solidFill>
            </a:endParaRPr>
          </a:p>
          <a:p>
            <a:pPr marL="68580" marR="0" lvl="0" indent="0" defTabSz="914400" eaLnBrk="1" fontAlgn="auto" latinLnBrk="0" hangingPunct="1">
              <a:lnSpc>
                <a:spcPct val="100000"/>
              </a:lnSpc>
              <a:spcBef>
                <a:spcPts val="0"/>
              </a:spcBef>
              <a:spcAft>
                <a:spcPts val="0"/>
              </a:spcAft>
              <a:buClrTx/>
              <a:buSzTx/>
              <a:buFontTx/>
              <a:buNone/>
              <a:tabLst/>
              <a:defRPr/>
            </a:pPr>
            <a:endParaRPr lang="fr-FR" sz="1800" kern="0" dirty="0">
              <a:solidFill>
                <a:sysClr val="windowText" lastClr="000000"/>
              </a:solidFill>
            </a:endParaRPr>
          </a:p>
          <a:p>
            <a:pPr marL="68580" marR="0" lvl="0" indent="0" defTabSz="914400" eaLnBrk="1" fontAlgn="auto" latinLnBrk="0" hangingPunct="1">
              <a:lnSpc>
                <a:spcPct val="100000"/>
              </a:lnSpc>
              <a:spcBef>
                <a:spcPts val="0"/>
              </a:spcBef>
              <a:spcAft>
                <a:spcPts val="0"/>
              </a:spcAft>
              <a:buClrTx/>
              <a:buSzTx/>
              <a:buFontTx/>
              <a:buNone/>
              <a:tabLst/>
              <a:defRPr/>
            </a:pPr>
            <a:endParaRPr lang="fr-FR" sz="1800" kern="0" dirty="0" smtClean="0">
              <a:solidFill>
                <a:sysClr val="windowText" lastClr="000000"/>
              </a:solidFill>
            </a:endParaRPr>
          </a:p>
          <a:p>
            <a:pPr marL="68580" marR="0" lvl="0" indent="0" defTabSz="914400" eaLnBrk="1" fontAlgn="auto" latinLnBrk="0" hangingPunct="1">
              <a:lnSpc>
                <a:spcPct val="100000"/>
              </a:lnSpc>
              <a:spcBef>
                <a:spcPts val="0"/>
              </a:spcBef>
              <a:spcAft>
                <a:spcPts val="0"/>
              </a:spcAft>
              <a:buClrTx/>
              <a:buSzTx/>
              <a:buFontTx/>
              <a:buNone/>
              <a:tabLst/>
              <a:defRPr/>
            </a:pPr>
            <a:endParaRPr lang="fr-FR" sz="1800" kern="0" dirty="0">
              <a:solidFill>
                <a:sysClr val="windowText" lastClr="000000"/>
              </a:solidFill>
            </a:endParaRPr>
          </a:p>
          <a:p>
            <a:pPr marL="68580" marR="0" lvl="0" indent="0" defTabSz="914400" eaLnBrk="1" fontAlgn="auto" latinLnBrk="0" hangingPunct="1">
              <a:lnSpc>
                <a:spcPct val="100000"/>
              </a:lnSpc>
              <a:spcBef>
                <a:spcPts val="0"/>
              </a:spcBef>
              <a:spcAft>
                <a:spcPts val="0"/>
              </a:spcAft>
              <a:buClrTx/>
              <a:buSzTx/>
              <a:buFontTx/>
              <a:buNone/>
              <a:tabLst/>
              <a:defRPr/>
            </a:pPr>
            <a:endParaRPr lang="fr-FR" sz="1800" kern="0" dirty="0" smtClean="0">
              <a:solidFill>
                <a:sysClr val="windowText" lastClr="000000"/>
              </a:solidFill>
            </a:endParaRPr>
          </a:p>
          <a:p>
            <a:pPr marL="68580" marR="0" lvl="0" indent="0" defTabSz="914400" eaLnBrk="1" fontAlgn="auto" latinLnBrk="0" hangingPunct="1">
              <a:lnSpc>
                <a:spcPct val="100000"/>
              </a:lnSpc>
              <a:spcBef>
                <a:spcPts val="0"/>
              </a:spcBef>
              <a:spcAft>
                <a:spcPts val="0"/>
              </a:spcAft>
              <a:buClrTx/>
              <a:buSzTx/>
              <a:buFontTx/>
              <a:buNone/>
              <a:tabLst/>
              <a:defRPr/>
            </a:pPr>
            <a:endParaRPr lang="fr-FR" sz="1800" kern="0" dirty="0">
              <a:solidFill>
                <a:sysClr val="windowText" lastClr="000000"/>
              </a:solidFill>
            </a:endParaRPr>
          </a:p>
          <a:p>
            <a:pPr marL="68580" marR="0" lvl="0" indent="0" defTabSz="914400" eaLnBrk="1" fontAlgn="auto" latinLnBrk="0" hangingPunct="1">
              <a:lnSpc>
                <a:spcPct val="100000"/>
              </a:lnSpc>
              <a:spcBef>
                <a:spcPts val="0"/>
              </a:spcBef>
              <a:spcAft>
                <a:spcPts val="0"/>
              </a:spcAft>
              <a:buClrTx/>
              <a:buSzTx/>
              <a:buFontTx/>
              <a:buNone/>
              <a:tabLst/>
              <a:defRPr/>
            </a:pPr>
            <a:endParaRPr lang="fr-FR" sz="1800" kern="0" dirty="0" smtClean="0">
              <a:solidFill>
                <a:sysClr val="windowText" lastClr="000000"/>
              </a:solidFill>
            </a:endParaRPr>
          </a:p>
          <a:p>
            <a:pPr marL="68580" marR="0" lvl="0" indent="0" defTabSz="914400" eaLnBrk="1" fontAlgn="auto" latinLnBrk="0" hangingPunct="1">
              <a:lnSpc>
                <a:spcPct val="100000"/>
              </a:lnSpc>
              <a:spcBef>
                <a:spcPts val="0"/>
              </a:spcBef>
              <a:spcAft>
                <a:spcPts val="0"/>
              </a:spcAft>
              <a:buClrTx/>
              <a:buSzTx/>
              <a:buFontTx/>
              <a:buNone/>
              <a:tabLst/>
              <a:defRPr/>
            </a:pPr>
            <a:endParaRPr lang="fr-FR" sz="1800" kern="0" dirty="0">
              <a:solidFill>
                <a:sysClr val="windowText" lastClr="000000"/>
              </a:solidFill>
            </a:endParaRPr>
          </a:p>
          <a:p>
            <a:pPr marL="68580" marR="0" lvl="0" indent="0"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sysClr val="windowText" lastClr="000000"/>
                </a:solidFill>
                <a:effectLst/>
                <a:uLnTx/>
                <a:uFillTx/>
              </a:rPr>
              <a:t>	</a:t>
            </a:r>
          </a:p>
          <a:p>
            <a:pPr marL="68580" marR="0" lvl="0" indent="0"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sysClr val="windowText" lastClr="000000"/>
                </a:solidFill>
                <a:effectLst/>
                <a:uLnTx/>
                <a:uFillTx/>
              </a:rPr>
              <a:t>	</a:t>
            </a:r>
          </a:p>
          <a:p>
            <a:pPr marL="68580" marR="0" lvl="0" indent="0"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sysClr val="windowText" lastClr="000000"/>
                </a:solidFill>
                <a:effectLst/>
                <a:uLnTx/>
                <a:uFillTx/>
              </a:rPr>
              <a:t>	</a:t>
            </a:r>
          </a:p>
          <a:p>
            <a:pPr marL="6858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sysClr val="windowText" lastClr="000000"/>
              </a:solidFill>
              <a:effectLst/>
              <a:uLnTx/>
              <a:uFillTx/>
            </a:endParaRPr>
          </a:p>
          <a:p>
            <a:pPr marL="68580" marR="0" lvl="0" indent="0" defTabSz="914400" eaLnBrk="1" fontAlgn="auto" latinLnBrk="0" hangingPunct="1">
              <a:lnSpc>
                <a:spcPct val="100000"/>
              </a:lnSpc>
              <a:spcBef>
                <a:spcPts val="0"/>
              </a:spcBef>
              <a:spcAft>
                <a:spcPts val="0"/>
              </a:spcAft>
              <a:buClrTx/>
              <a:buSzTx/>
              <a:buFontTx/>
              <a:buNone/>
              <a:tabLst/>
              <a:defRPr/>
            </a:pPr>
            <a:r>
              <a:rPr lang="fr-FR" sz="4300" dirty="0">
                <a:solidFill>
                  <a:srgbClr val="3E3D2D"/>
                </a:solidFill>
                <a:latin typeface="Century Gothic"/>
              </a:rPr>
              <a:t>Adresse :	</a:t>
            </a:r>
          </a:p>
          <a:p>
            <a:pPr marL="68580" marR="0" lvl="0" indent="0" defTabSz="914400" eaLnBrk="1" fontAlgn="auto" latinLnBrk="0" hangingPunct="1">
              <a:lnSpc>
                <a:spcPct val="100000"/>
              </a:lnSpc>
              <a:spcBef>
                <a:spcPts val="0"/>
              </a:spcBef>
              <a:spcAft>
                <a:spcPts val="0"/>
              </a:spcAft>
              <a:buClrTx/>
              <a:buSzTx/>
              <a:buFontTx/>
              <a:buNone/>
              <a:tabLst/>
              <a:defRPr/>
            </a:pPr>
            <a:endParaRPr lang="fr-FR" sz="4300" dirty="0">
              <a:solidFill>
                <a:srgbClr val="3E3D2D"/>
              </a:solidFill>
              <a:latin typeface="Century Gothic"/>
            </a:endParaRPr>
          </a:p>
          <a:p>
            <a:pPr marL="68580" marR="0" lvl="0" indent="0" defTabSz="914400" eaLnBrk="1" fontAlgn="auto" latinLnBrk="0" hangingPunct="1">
              <a:lnSpc>
                <a:spcPct val="100000"/>
              </a:lnSpc>
              <a:spcBef>
                <a:spcPts val="0"/>
              </a:spcBef>
              <a:spcAft>
                <a:spcPts val="0"/>
              </a:spcAft>
              <a:buClrTx/>
              <a:buSzTx/>
              <a:buFontTx/>
              <a:buNone/>
              <a:tabLst/>
              <a:defRPr/>
            </a:pPr>
            <a:r>
              <a:rPr lang="fr-FR" sz="4300" dirty="0" smtClean="0">
                <a:solidFill>
                  <a:srgbClr val="3E3D2D"/>
                </a:solidFill>
                <a:latin typeface="Century Gothic"/>
              </a:rPr>
              <a:t>Code </a:t>
            </a:r>
            <a:r>
              <a:rPr lang="fr-FR" sz="4300" dirty="0">
                <a:solidFill>
                  <a:srgbClr val="3E3D2D"/>
                </a:solidFill>
                <a:latin typeface="Century Gothic"/>
              </a:rPr>
              <a:t>Postal :		Ville :	</a:t>
            </a:r>
          </a:p>
          <a:p>
            <a:pPr marL="68580" marR="0" lvl="0" indent="0" defTabSz="914400" eaLnBrk="1" fontAlgn="auto" latinLnBrk="0" hangingPunct="1">
              <a:lnSpc>
                <a:spcPct val="100000"/>
              </a:lnSpc>
              <a:spcBef>
                <a:spcPts val="0"/>
              </a:spcBef>
              <a:spcAft>
                <a:spcPts val="0"/>
              </a:spcAft>
              <a:buClrTx/>
              <a:buSzTx/>
              <a:buFontTx/>
              <a:buNone/>
              <a:tabLst/>
              <a:defRPr/>
            </a:pPr>
            <a:endParaRPr lang="fr-FR" sz="4300" dirty="0">
              <a:solidFill>
                <a:srgbClr val="3E3D2D"/>
              </a:solidFill>
              <a:latin typeface="Century Gothic"/>
            </a:endParaRPr>
          </a:p>
          <a:p>
            <a:pPr marL="68580" marR="0" lvl="0" indent="0" defTabSz="914400" eaLnBrk="1" fontAlgn="auto" latinLnBrk="0" hangingPunct="1">
              <a:lnSpc>
                <a:spcPct val="100000"/>
              </a:lnSpc>
              <a:spcBef>
                <a:spcPts val="0"/>
              </a:spcBef>
              <a:spcAft>
                <a:spcPts val="0"/>
              </a:spcAft>
              <a:buClrTx/>
              <a:buSzTx/>
              <a:buFontTx/>
              <a:buNone/>
              <a:tabLst/>
              <a:defRPr/>
            </a:pPr>
            <a:r>
              <a:rPr lang="fr-FR" sz="4300" dirty="0">
                <a:solidFill>
                  <a:srgbClr val="3E3D2D"/>
                </a:solidFill>
                <a:latin typeface="Century Gothic"/>
              </a:rPr>
              <a:t>Votre Commune employeur : 	</a:t>
            </a:r>
          </a:p>
          <a:p>
            <a:pPr marL="68580" marR="0" lvl="0" indent="0" defTabSz="914400" eaLnBrk="1" fontAlgn="auto" latinLnBrk="0" hangingPunct="1">
              <a:lnSpc>
                <a:spcPct val="100000"/>
              </a:lnSpc>
              <a:spcBef>
                <a:spcPts val="0"/>
              </a:spcBef>
              <a:spcAft>
                <a:spcPts val="0"/>
              </a:spcAft>
              <a:buClrTx/>
              <a:buSzTx/>
              <a:buFontTx/>
              <a:buNone/>
              <a:tabLst/>
              <a:defRPr/>
            </a:pPr>
            <a:endParaRPr lang="fr-FR" sz="4300" dirty="0">
              <a:solidFill>
                <a:srgbClr val="3E3D2D"/>
              </a:solidFill>
              <a:latin typeface="Century Gothic"/>
            </a:endParaRPr>
          </a:p>
          <a:p>
            <a:pPr marL="68580" marR="0" lvl="0" indent="0" defTabSz="914400" eaLnBrk="1" fontAlgn="auto" latinLnBrk="0" hangingPunct="1">
              <a:lnSpc>
                <a:spcPct val="100000"/>
              </a:lnSpc>
              <a:spcBef>
                <a:spcPts val="0"/>
              </a:spcBef>
              <a:spcAft>
                <a:spcPts val="0"/>
              </a:spcAft>
              <a:buClrTx/>
              <a:buSzTx/>
              <a:buFontTx/>
              <a:buNone/>
              <a:tabLst/>
              <a:defRPr/>
            </a:pPr>
            <a:r>
              <a:rPr lang="fr-FR" sz="4300" dirty="0">
                <a:solidFill>
                  <a:srgbClr val="3E3D2D"/>
                </a:solidFill>
                <a:latin typeface="Century Gothic"/>
              </a:rPr>
              <a:t>Service : 	</a:t>
            </a:r>
          </a:p>
          <a:p>
            <a:pPr marL="68580" marR="0" lvl="0" indent="0" defTabSz="914400" eaLnBrk="1" fontAlgn="auto" latinLnBrk="0" hangingPunct="1">
              <a:lnSpc>
                <a:spcPct val="100000"/>
              </a:lnSpc>
              <a:spcBef>
                <a:spcPts val="0"/>
              </a:spcBef>
              <a:spcAft>
                <a:spcPts val="0"/>
              </a:spcAft>
              <a:buClrTx/>
              <a:buSzTx/>
              <a:buFontTx/>
              <a:buNone/>
              <a:tabLst/>
              <a:defRPr/>
            </a:pPr>
            <a:endParaRPr lang="fr-FR" sz="4300" dirty="0">
              <a:solidFill>
                <a:srgbClr val="3E3D2D"/>
              </a:solidFill>
              <a:latin typeface="Century Gothic"/>
            </a:endParaRPr>
          </a:p>
          <a:p>
            <a:pPr marL="68580" marR="0" lvl="0" indent="0" defTabSz="914400" eaLnBrk="1" fontAlgn="auto" latinLnBrk="0" hangingPunct="1">
              <a:lnSpc>
                <a:spcPct val="100000"/>
              </a:lnSpc>
              <a:spcBef>
                <a:spcPts val="0"/>
              </a:spcBef>
              <a:spcAft>
                <a:spcPts val="0"/>
              </a:spcAft>
              <a:buClrTx/>
              <a:buSzTx/>
              <a:buFontTx/>
              <a:buNone/>
              <a:tabLst/>
              <a:defRPr/>
            </a:pPr>
            <a:endParaRPr lang="fr-FR" sz="4300" dirty="0">
              <a:solidFill>
                <a:srgbClr val="3E3D2D"/>
              </a:solidFill>
              <a:latin typeface="Century Gothic"/>
            </a:endParaRPr>
          </a:p>
          <a:p>
            <a:pPr marL="68580" marR="0" lvl="0" indent="0" defTabSz="914400" eaLnBrk="1" fontAlgn="auto" latinLnBrk="0" hangingPunct="1">
              <a:lnSpc>
                <a:spcPct val="100000"/>
              </a:lnSpc>
              <a:spcBef>
                <a:spcPts val="0"/>
              </a:spcBef>
              <a:spcAft>
                <a:spcPts val="0"/>
              </a:spcAft>
              <a:buClrTx/>
              <a:buSzTx/>
              <a:buFontTx/>
              <a:buNone/>
              <a:tabLst/>
              <a:defRPr/>
            </a:pPr>
            <a:r>
              <a:rPr lang="fr-FR" sz="4300" dirty="0">
                <a:solidFill>
                  <a:srgbClr val="3E3D2D"/>
                </a:solidFill>
                <a:latin typeface="Century Gothic"/>
              </a:rPr>
              <a:t>DECLARE ADHERER à l’Amicale du Personnel Municipal de la Communauté Urbaine d’Alençon  pour une durée minimum de 5 ans et m’acquitter de ma cotisation annuelle, par prélèvement sur mon salaire de janvier et fixée par l’Assemblée Générale, dont j’accepte toutes modifications, qui sera reconduite tacitement sauf dénonciation écrite de ma part avant le 30 novembre de chaque année.</a:t>
            </a:r>
          </a:p>
          <a:p>
            <a:pPr marL="68580" marR="0" lvl="0" indent="0" defTabSz="914400" eaLnBrk="1" fontAlgn="auto" latinLnBrk="0" hangingPunct="1">
              <a:lnSpc>
                <a:spcPct val="100000"/>
              </a:lnSpc>
              <a:spcBef>
                <a:spcPts val="0"/>
              </a:spcBef>
              <a:spcAft>
                <a:spcPts val="0"/>
              </a:spcAft>
              <a:buClrTx/>
              <a:buSzTx/>
              <a:buFontTx/>
              <a:buNone/>
              <a:tabLst/>
              <a:defRPr/>
            </a:pPr>
            <a:endParaRPr lang="fr-FR" sz="4300" dirty="0">
              <a:solidFill>
                <a:srgbClr val="3E3D2D"/>
              </a:solidFill>
              <a:latin typeface="Century Gothic"/>
            </a:endParaRPr>
          </a:p>
          <a:p>
            <a:pPr marL="68580" marR="0" lvl="0" indent="0" defTabSz="914400" eaLnBrk="1" fontAlgn="auto" latinLnBrk="0" hangingPunct="1">
              <a:lnSpc>
                <a:spcPct val="100000"/>
              </a:lnSpc>
              <a:spcBef>
                <a:spcPts val="0"/>
              </a:spcBef>
              <a:spcAft>
                <a:spcPts val="0"/>
              </a:spcAft>
              <a:buClrTx/>
              <a:buSzTx/>
              <a:buFontTx/>
              <a:buNone/>
              <a:tabLst/>
              <a:defRPr/>
            </a:pPr>
            <a:endParaRPr lang="fr-FR" sz="4300" dirty="0">
              <a:solidFill>
                <a:srgbClr val="3E3D2D"/>
              </a:solidFill>
              <a:latin typeface="Century Gothic"/>
            </a:endParaRPr>
          </a:p>
          <a:p>
            <a:pPr marL="68580" marR="0" lvl="0" indent="0" defTabSz="914400" eaLnBrk="1" fontAlgn="auto" latinLnBrk="0" hangingPunct="1">
              <a:lnSpc>
                <a:spcPct val="100000"/>
              </a:lnSpc>
              <a:spcBef>
                <a:spcPts val="0"/>
              </a:spcBef>
              <a:spcAft>
                <a:spcPts val="0"/>
              </a:spcAft>
              <a:buClrTx/>
              <a:buSzTx/>
              <a:buFontTx/>
              <a:buNone/>
              <a:tabLst/>
              <a:defRPr/>
            </a:pPr>
            <a:endParaRPr lang="fr-FR" sz="4300" dirty="0">
              <a:solidFill>
                <a:srgbClr val="3E3D2D"/>
              </a:solidFill>
              <a:latin typeface="Century Gothic"/>
            </a:endParaRPr>
          </a:p>
          <a:p>
            <a:pPr marL="68580" marR="0" lvl="0" indent="0" defTabSz="914400" eaLnBrk="1" fontAlgn="auto" latinLnBrk="0" hangingPunct="1">
              <a:lnSpc>
                <a:spcPct val="100000"/>
              </a:lnSpc>
              <a:spcBef>
                <a:spcPts val="0"/>
              </a:spcBef>
              <a:spcAft>
                <a:spcPts val="0"/>
              </a:spcAft>
              <a:buClrTx/>
              <a:buSzTx/>
              <a:buFontTx/>
              <a:buNone/>
              <a:tabLst/>
              <a:defRPr/>
            </a:pPr>
            <a:r>
              <a:rPr lang="fr-FR" sz="4300" dirty="0">
                <a:solidFill>
                  <a:srgbClr val="3E3D2D"/>
                </a:solidFill>
                <a:latin typeface="Century Gothic"/>
              </a:rPr>
              <a:t>Fait à 	</a:t>
            </a:r>
            <a:r>
              <a:rPr lang="fr-FR" sz="4300" dirty="0" smtClean="0">
                <a:solidFill>
                  <a:srgbClr val="3E3D2D"/>
                </a:solidFill>
                <a:latin typeface="Century Gothic"/>
              </a:rPr>
              <a:t>          , </a:t>
            </a:r>
            <a:r>
              <a:rPr lang="fr-FR" sz="4300" dirty="0">
                <a:solidFill>
                  <a:srgbClr val="3E3D2D"/>
                </a:solidFill>
                <a:latin typeface="Century Gothic"/>
              </a:rPr>
              <a:t>le 	</a:t>
            </a:r>
          </a:p>
          <a:p>
            <a:pPr marL="68580" marR="0" lvl="0" indent="0" defTabSz="914400" eaLnBrk="1" fontAlgn="auto" latinLnBrk="0" hangingPunct="1">
              <a:lnSpc>
                <a:spcPct val="100000"/>
              </a:lnSpc>
              <a:spcBef>
                <a:spcPts val="0"/>
              </a:spcBef>
              <a:spcAft>
                <a:spcPts val="0"/>
              </a:spcAft>
              <a:buClrTx/>
              <a:buSzTx/>
              <a:buFontTx/>
              <a:buNone/>
              <a:tabLst/>
              <a:defRPr/>
            </a:pPr>
            <a:r>
              <a:rPr lang="fr-FR" sz="4300" dirty="0">
                <a:solidFill>
                  <a:srgbClr val="3E3D2D"/>
                </a:solidFill>
                <a:latin typeface="Century Gothic"/>
              </a:rPr>
              <a:t>(Signature précédée des mots « Lu et approuvé »)</a:t>
            </a:r>
          </a:p>
          <a:p>
            <a:pPr marL="68580" marR="0" lvl="0" indent="0"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sysClr val="windowText" lastClr="000000"/>
                </a:solidFill>
                <a:effectLst/>
                <a:uLnTx/>
                <a:uFillTx/>
              </a:rPr>
              <a:t>	</a:t>
            </a:r>
          </a:p>
          <a:p>
            <a:pPr marL="6858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sysClr val="windowText" lastClr="000000"/>
              </a:solidFill>
              <a:effectLst/>
              <a:uLnTx/>
              <a:uFillTx/>
            </a:endParaRPr>
          </a:p>
        </p:txBody>
      </p:sp>
      <p:graphicFrame>
        <p:nvGraphicFramePr>
          <p:cNvPr id="5" name="Tableau 4"/>
          <p:cNvGraphicFramePr>
            <a:graphicFrameLocks noGrp="1"/>
          </p:cNvGraphicFramePr>
          <p:nvPr>
            <p:extLst>
              <p:ext uri="{D42A27DB-BD31-4B8C-83A1-F6EECF244321}">
                <p14:modId xmlns:p14="http://schemas.microsoft.com/office/powerpoint/2010/main" val="2732586295"/>
              </p:ext>
            </p:extLst>
          </p:nvPr>
        </p:nvGraphicFramePr>
        <p:xfrm>
          <a:off x="683568" y="2924944"/>
          <a:ext cx="9145014" cy="1463040"/>
        </p:xfrm>
        <a:graphic>
          <a:graphicData uri="http://schemas.openxmlformats.org/drawingml/2006/table">
            <a:tbl>
              <a:tblPr firstRow="1" bandRow="1">
                <a:tableStyleId>{93296810-A885-4BE3-A3E7-6D5BEEA58F35}</a:tableStyleId>
              </a:tblPr>
              <a:tblGrid>
                <a:gridCol w="3048338">
                  <a:extLst>
                    <a:ext uri="{9D8B030D-6E8A-4147-A177-3AD203B41FA5}">
                      <a16:colId xmlns:a16="http://schemas.microsoft.com/office/drawing/2014/main" val="20000"/>
                    </a:ext>
                  </a:extLst>
                </a:gridCol>
                <a:gridCol w="3048338">
                  <a:extLst>
                    <a:ext uri="{9D8B030D-6E8A-4147-A177-3AD203B41FA5}">
                      <a16:colId xmlns:a16="http://schemas.microsoft.com/office/drawing/2014/main" val="20001"/>
                    </a:ext>
                  </a:extLst>
                </a:gridCol>
                <a:gridCol w="3048338">
                  <a:extLst>
                    <a:ext uri="{9D8B030D-6E8A-4147-A177-3AD203B41FA5}">
                      <a16:colId xmlns:a16="http://schemas.microsoft.com/office/drawing/2014/main" val="20002"/>
                    </a:ext>
                  </a:extLst>
                </a:gridCol>
              </a:tblGrid>
              <a:tr h="309131">
                <a:tc>
                  <a:txBody>
                    <a:bodyPr/>
                    <a:lstStyle/>
                    <a:p>
                      <a:r>
                        <a:rPr lang="fr-FR" dirty="0" smtClean="0"/>
                        <a:t>Nom</a:t>
                      </a:r>
                      <a:endParaRPr lang="fr-FR" dirty="0"/>
                    </a:p>
                  </a:txBody>
                  <a:tcPr/>
                </a:tc>
                <a:tc>
                  <a:txBody>
                    <a:bodyPr/>
                    <a:lstStyle/>
                    <a:p>
                      <a:r>
                        <a:rPr lang="fr-FR" dirty="0" smtClean="0"/>
                        <a:t>Prénom</a:t>
                      </a:r>
                      <a:endParaRPr lang="fr-FR" dirty="0"/>
                    </a:p>
                  </a:txBody>
                  <a:tcPr/>
                </a:tc>
                <a:tc>
                  <a:txBody>
                    <a:bodyPr/>
                    <a:lstStyle/>
                    <a:p>
                      <a:r>
                        <a:rPr lang="fr-FR" dirty="0" smtClean="0"/>
                        <a:t>Date de naissance</a:t>
                      </a:r>
                      <a:endParaRPr lang="fr-FR" dirty="0"/>
                    </a:p>
                  </a:txBody>
                  <a:tcPr/>
                </a:tc>
                <a:extLst>
                  <a:ext uri="{0D108BD9-81ED-4DB2-BD59-A6C34878D82A}">
                    <a16:rowId xmlns:a16="http://schemas.microsoft.com/office/drawing/2014/main" val="10000"/>
                  </a:ext>
                </a:extLst>
              </a:tr>
              <a:tr h="319166">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0001"/>
                  </a:ext>
                </a:extLst>
              </a:tr>
              <a:tr h="319166">
                <a:tc>
                  <a:txBody>
                    <a:bodyPr/>
                    <a:lstStyle/>
                    <a:p>
                      <a:endParaRPr lang="fr-FR"/>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0002"/>
                  </a:ext>
                </a:extLst>
              </a:tr>
              <a:tr h="314793">
                <a:tc>
                  <a:txBody>
                    <a:bodyPr/>
                    <a:lstStyle/>
                    <a:p>
                      <a:endParaRPr lang="fr-FR" dirty="0"/>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10003"/>
                  </a:ext>
                </a:extLst>
              </a:tr>
            </a:tbl>
          </a:graphicData>
        </a:graphic>
      </p:graphicFrame>
      <p:sp>
        <p:nvSpPr>
          <p:cNvPr id="6" name="ZoneTexte 5"/>
          <p:cNvSpPr txBox="1"/>
          <p:nvPr/>
        </p:nvSpPr>
        <p:spPr>
          <a:xfrm>
            <a:off x="7380312" y="691535"/>
            <a:ext cx="2952328" cy="86177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171450" lvl="0" indent="-171450">
              <a:buFont typeface="Wingdings"/>
              <a:buChar char="o"/>
            </a:pPr>
            <a:r>
              <a:rPr lang="fr-FR" sz="1200" b="1" dirty="0" smtClean="0">
                <a:solidFill>
                  <a:srgbClr val="C0C0C0"/>
                </a:solidFill>
                <a:latin typeface="Times New Roman"/>
                <a:ea typeface="Times New Roman"/>
              </a:rPr>
              <a:t>Vu </a:t>
            </a:r>
            <a:r>
              <a:rPr lang="fr-FR" sz="1200" b="1" dirty="0">
                <a:solidFill>
                  <a:srgbClr val="C0C0C0"/>
                </a:solidFill>
                <a:latin typeface="Times New Roman"/>
                <a:ea typeface="Times New Roman"/>
              </a:rPr>
              <a:t>Président 	</a:t>
            </a:r>
            <a:endParaRPr lang="fr-FR" sz="1200" b="1" dirty="0" smtClean="0">
              <a:solidFill>
                <a:srgbClr val="C0C0C0"/>
              </a:solidFill>
              <a:latin typeface="Times New Roman"/>
              <a:ea typeface="Times New Roman"/>
            </a:endParaRPr>
          </a:p>
          <a:p>
            <a:pPr lvl="0"/>
            <a:r>
              <a:rPr lang="fr-FR" sz="1200" b="1" dirty="0" smtClean="0">
                <a:solidFill>
                  <a:srgbClr val="C0C0C0"/>
                </a:solidFill>
                <a:latin typeface="Times New Roman"/>
                <a:ea typeface="Times New Roman"/>
                <a:sym typeface="Wingdings"/>
              </a:rPr>
              <a:t></a:t>
            </a:r>
            <a:r>
              <a:rPr lang="fr-FR" sz="1200" b="1" dirty="0" smtClean="0">
                <a:solidFill>
                  <a:srgbClr val="C0C0C0"/>
                </a:solidFill>
                <a:latin typeface="Times New Roman"/>
                <a:ea typeface="Times New Roman"/>
              </a:rPr>
              <a:t> </a:t>
            </a:r>
            <a:r>
              <a:rPr lang="fr-FR" sz="1200" b="1" dirty="0">
                <a:solidFill>
                  <a:srgbClr val="C0C0C0"/>
                </a:solidFill>
                <a:latin typeface="Times New Roman"/>
                <a:ea typeface="Times New Roman"/>
              </a:rPr>
              <a:t>Mise à jour informatique  </a:t>
            </a:r>
          </a:p>
          <a:p>
            <a:pPr lvl="0"/>
            <a:r>
              <a:rPr lang="fr-FR" sz="1200" b="1" dirty="0">
                <a:solidFill>
                  <a:srgbClr val="C0C0C0"/>
                </a:solidFill>
                <a:latin typeface="Times New Roman"/>
                <a:ea typeface="Times New Roman"/>
                <a:sym typeface="Wingdings"/>
              </a:rPr>
              <a:t></a:t>
            </a:r>
            <a:r>
              <a:rPr lang="fr-FR" sz="1200" b="1" dirty="0">
                <a:solidFill>
                  <a:srgbClr val="C0C0C0"/>
                </a:solidFill>
                <a:latin typeface="Times New Roman"/>
                <a:ea typeface="Times New Roman"/>
              </a:rPr>
              <a:t> Carte d’adhésion	</a:t>
            </a:r>
            <a:r>
              <a:rPr lang="fr-FR" sz="1200" b="1" dirty="0" smtClean="0">
                <a:solidFill>
                  <a:srgbClr val="C0C0C0"/>
                </a:solidFill>
                <a:latin typeface="Times New Roman"/>
                <a:ea typeface="Times New Roman"/>
              </a:rPr>
              <a:t>                      </a:t>
            </a:r>
            <a:r>
              <a:rPr lang="fr-FR" sz="1200" b="1" dirty="0" smtClean="0">
                <a:solidFill>
                  <a:srgbClr val="C0C0C0"/>
                </a:solidFill>
                <a:latin typeface="Times New Roman"/>
                <a:ea typeface="Times New Roman"/>
                <a:sym typeface="Wingdings"/>
              </a:rPr>
              <a:t> </a:t>
            </a:r>
            <a:r>
              <a:rPr lang="fr-FR" sz="1200" b="1" dirty="0">
                <a:solidFill>
                  <a:srgbClr val="C0C0C0"/>
                </a:solidFill>
                <a:latin typeface="Times New Roman"/>
                <a:ea typeface="Times New Roman"/>
                <a:sym typeface="Wingdings"/>
              </a:rPr>
              <a:t></a:t>
            </a:r>
            <a:r>
              <a:rPr lang="fr-FR" sz="1200" b="1" dirty="0">
                <a:solidFill>
                  <a:srgbClr val="C0C0C0"/>
                </a:solidFill>
                <a:latin typeface="Times New Roman"/>
                <a:ea typeface="Times New Roman"/>
              </a:rPr>
              <a:t> NOËL20…</a:t>
            </a:r>
          </a:p>
        </p:txBody>
      </p:sp>
    </p:spTree>
    <p:extLst>
      <p:ext uri="{BB962C8B-B14F-4D97-AF65-F5344CB8AC3E}">
        <p14:creationId xmlns:p14="http://schemas.microsoft.com/office/powerpoint/2010/main" val="3300697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9632" y="1484784"/>
            <a:ext cx="8229600" cy="580926"/>
          </a:xfrm>
        </p:spPr>
        <p:txBody>
          <a:bodyPr>
            <a:normAutofit fontScale="90000"/>
          </a:bodyPr>
          <a:lstStyle/>
          <a:p>
            <a:pPr algn="l"/>
            <a:r>
              <a:rPr lang="fr-FR" sz="3600" dirty="0">
                <a:solidFill>
                  <a:srgbClr val="94C600"/>
                </a:solidFill>
                <a:latin typeface="Century Gothic"/>
              </a:rPr>
              <a:t>Présentation</a:t>
            </a:r>
            <a:endParaRPr lang="fr-FR" dirty="0"/>
          </a:p>
        </p:txBody>
      </p:sp>
      <p:sp>
        <p:nvSpPr>
          <p:cNvPr id="3" name="Espace réservé du contenu 2"/>
          <p:cNvSpPr>
            <a:spLocks noGrp="1"/>
          </p:cNvSpPr>
          <p:nvPr>
            <p:ph idx="1"/>
          </p:nvPr>
        </p:nvSpPr>
        <p:spPr>
          <a:xfrm>
            <a:off x="899592" y="2060848"/>
            <a:ext cx="9217024" cy="5040560"/>
          </a:xfrm>
        </p:spPr>
        <p:txBody>
          <a:bodyPr>
            <a:normAutofit/>
          </a:bodyPr>
          <a:lstStyle/>
          <a:p>
            <a:pPr lvl="0" indent="-274320">
              <a:buClr>
                <a:srgbClr val="94C600"/>
              </a:buClr>
              <a:buSzPct val="76000"/>
              <a:buFont typeface="Wingdings 2" pitchFamily="18" charset="2"/>
              <a:buChar char=""/>
            </a:pPr>
            <a:r>
              <a:rPr lang="fr-FR" sz="1400" dirty="0">
                <a:solidFill>
                  <a:srgbClr val="3E3D2D"/>
                </a:solidFill>
                <a:latin typeface="Century Gothic"/>
              </a:rPr>
              <a:t>Peuvent adhérer à l’Amicale: toutes personnes salariées des différentes collectivités et établissements publics rattachés lui versant une subvention.</a:t>
            </a:r>
          </a:p>
          <a:p>
            <a:pPr marL="68580" lvl="0" indent="0">
              <a:buClr>
                <a:srgbClr val="94C600"/>
              </a:buClr>
              <a:buSzPct val="76000"/>
              <a:buNone/>
            </a:pPr>
            <a:r>
              <a:rPr lang="fr-FR" sz="1400" dirty="0">
                <a:solidFill>
                  <a:srgbClr val="3E3D2D"/>
                </a:solidFill>
                <a:latin typeface="Century Gothic"/>
              </a:rPr>
              <a:t>Est </a:t>
            </a:r>
            <a:r>
              <a:rPr lang="fr-FR" sz="1400" dirty="0" err="1">
                <a:solidFill>
                  <a:srgbClr val="3E3D2D"/>
                </a:solidFill>
                <a:latin typeface="Century Gothic"/>
              </a:rPr>
              <a:t>amicaliste</a:t>
            </a:r>
            <a:r>
              <a:rPr lang="fr-FR" sz="1400" dirty="0">
                <a:solidFill>
                  <a:srgbClr val="3E3D2D"/>
                </a:solidFill>
                <a:latin typeface="Century Gothic"/>
              </a:rPr>
              <a:t>: le cotisant, le conjoint et les enfants à charge jusqu’à 20 ans</a:t>
            </a:r>
          </a:p>
          <a:p>
            <a:pPr marL="68580" lvl="0" indent="0">
              <a:buClr>
                <a:srgbClr val="94C600"/>
              </a:buClr>
              <a:buSzPct val="76000"/>
              <a:buNone/>
            </a:pPr>
            <a:endParaRPr lang="fr-FR" sz="1000" dirty="0">
              <a:solidFill>
                <a:srgbClr val="3E3D2D"/>
              </a:solidFill>
              <a:latin typeface="Century Gothic"/>
            </a:endParaRPr>
          </a:p>
          <a:p>
            <a:pPr lvl="0" indent="-274320">
              <a:buClr>
                <a:srgbClr val="94C600"/>
              </a:buClr>
              <a:buSzPct val="76000"/>
              <a:buFont typeface="Wingdings 2" pitchFamily="18" charset="2"/>
              <a:buChar char=""/>
            </a:pPr>
            <a:r>
              <a:rPr lang="fr-FR" sz="1400" dirty="0">
                <a:solidFill>
                  <a:srgbClr val="3E3D2D"/>
                </a:solidFill>
                <a:latin typeface="Century Gothic"/>
              </a:rPr>
              <a:t>Les contractuels depuis plus de 3 mois peuvent également adhérer.</a:t>
            </a:r>
          </a:p>
          <a:p>
            <a:pPr lvl="0" indent="-274320">
              <a:buClr>
                <a:srgbClr val="94C600"/>
              </a:buClr>
              <a:buSzPct val="76000"/>
              <a:buFont typeface="Wingdings 2" pitchFamily="18" charset="2"/>
              <a:buChar char=""/>
            </a:pPr>
            <a:endParaRPr lang="fr-FR" sz="1000" dirty="0">
              <a:solidFill>
                <a:srgbClr val="3E3D2D"/>
              </a:solidFill>
              <a:latin typeface="Century Gothic"/>
            </a:endParaRPr>
          </a:p>
          <a:p>
            <a:pPr lvl="0" indent="-274320">
              <a:buClr>
                <a:srgbClr val="94C600"/>
              </a:buClr>
              <a:buSzPct val="76000"/>
              <a:buFont typeface="Wingdings 2" pitchFamily="18" charset="2"/>
              <a:buChar char=""/>
            </a:pPr>
            <a:r>
              <a:rPr lang="fr-FR" sz="1400" dirty="0" smtClean="0">
                <a:solidFill>
                  <a:srgbClr val="3E3D2D"/>
                </a:solidFill>
                <a:latin typeface="Century Gothic"/>
              </a:rPr>
              <a:t>Tout agent souhaitant adhérer à l’Amicale s’engage pour une durée de 5 ans.</a:t>
            </a:r>
          </a:p>
          <a:p>
            <a:pPr marL="68580" lvl="0" indent="0">
              <a:buClr>
                <a:srgbClr val="94C600"/>
              </a:buClr>
              <a:buSzPct val="76000"/>
              <a:buNone/>
            </a:pPr>
            <a:endParaRPr lang="fr-FR" sz="1000" dirty="0">
              <a:solidFill>
                <a:srgbClr val="3E3D2D"/>
              </a:solidFill>
              <a:latin typeface="Century Gothic"/>
            </a:endParaRPr>
          </a:p>
          <a:p>
            <a:pPr lvl="0" indent="-274320">
              <a:buClr>
                <a:srgbClr val="94C600"/>
              </a:buClr>
              <a:buSzPct val="76000"/>
              <a:buFont typeface="Wingdings 2" pitchFamily="18" charset="2"/>
              <a:buChar char=""/>
            </a:pPr>
            <a:r>
              <a:rPr lang="fr-FR" sz="1400" dirty="0">
                <a:solidFill>
                  <a:srgbClr val="3E3D2D"/>
                </a:solidFill>
                <a:latin typeface="Century Gothic"/>
              </a:rPr>
              <a:t>Sont également </a:t>
            </a:r>
            <a:r>
              <a:rPr lang="fr-FR" sz="1400" dirty="0" err="1">
                <a:solidFill>
                  <a:srgbClr val="3E3D2D"/>
                </a:solidFill>
                <a:latin typeface="Century Gothic"/>
              </a:rPr>
              <a:t>amicalistes</a:t>
            </a:r>
            <a:r>
              <a:rPr lang="fr-FR" sz="1400" dirty="0">
                <a:solidFill>
                  <a:srgbClr val="3E3D2D"/>
                </a:solidFill>
                <a:latin typeface="Century Gothic"/>
              </a:rPr>
              <a:t> :</a:t>
            </a:r>
          </a:p>
          <a:p>
            <a:pPr marL="68580" lvl="0" indent="0">
              <a:buClr>
                <a:srgbClr val="94C600"/>
              </a:buClr>
              <a:buSzPct val="76000"/>
              <a:buNone/>
            </a:pPr>
            <a:endParaRPr lang="fr-FR" sz="1000" dirty="0">
              <a:solidFill>
                <a:srgbClr val="3E3D2D"/>
              </a:solidFill>
              <a:latin typeface="Century Gothic"/>
            </a:endParaRPr>
          </a:p>
          <a:p>
            <a:pPr marL="68580" lvl="0" indent="0">
              <a:buClr>
                <a:srgbClr val="94C600"/>
              </a:buClr>
              <a:buSzPct val="76000"/>
              <a:buNone/>
            </a:pPr>
            <a:r>
              <a:rPr lang="fr-FR" sz="1400" dirty="0">
                <a:solidFill>
                  <a:srgbClr val="3E3D2D"/>
                </a:solidFill>
                <a:latin typeface="Century Gothic"/>
              </a:rPr>
              <a:t>- Les conjoints des agents </a:t>
            </a:r>
            <a:r>
              <a:rPr lang="fr-FR" sz="1400" dirty="0" err="1">
                <a:solidFill>
                  <a:srgbClr val="3E3D2D"/>
                </a:solidFill>
                <a:latin typeface="Century Gothic"/>
              </a:rPr>
              <a:t>amicalistes</a:t>
            </a:r>
            <a:r>
              <a:rPr lang="fr-FR" sz="1400" dirty="0">
                <a:solidFill>
                  <a:srgbClr val="3E3D2D"/>
                </a:solidFill>
                <a:latin typeface="Century Gothic"/>
              </a:rPr>
              <a:t> en activité et leurs enfants jusqu’à 20 ans</a:t>
            </a:r>
          </a:p>
          <a:p>
            <a:pPr marL="68580" lvl="0" indent="0">
              <a:buClr>
                <a:srgbClr val="94C600"/>
              </a:buClr>
              <a:buSzPct val="76000"/>
              <a:buNone/>
            </a:pPr>
            <a:r>
              <a:rPr lang="fr-FR" sz="1400" dirty="0">
                <a:solidFill>
                  <a:srgbClr val="3E3D2D"/>
                </a:solidFill>
                <a:latin typeface="Century Gothic"/>
              </a:rPr>
              <a:t>- Les retraités qui paient une cotisation.</a:t>
            </a:r>
          </a:p>
          <a:p>
            <a:pPr lvl="0" indent="-274320">
              <a:buClr>
                <a:srgbClr val="94C600"/>
              </a:buClr>
              <a:buSzPct val="76000"/>
              <a:buFont typeface="Wingdings 2" pitchFamily="18" charset="2"/>
              <a:buChar char=""/>
            </a:pPr>
            <a:endParaRPr lang="fr-FR" sz="1000" dirty="0">
              <a:solidFill>
                <a:srgbClr val="3E3D2D"/>
              </a:solidFill>
              <a:latin typeface="Century Gothic"/>
            </a:endParaRPr>
          </a:p>
          <a:p>
            <a:pPr lvl="0" indent="-274320">
              <a:buClr>
                <a:srgbClr val="94C600"/>
              </a:buClr>
              <a:buSzPct val="76000"/>
              <a:buFont typeface="Wingdings 2" pitchFamily="18" charset="2"/>
              <a:buChar char=""/>
            </a:pPr>
            <a:r>
              <a:rPr lang="fr-FR" sz="1400" dirty="0">
                <a:solidFill>
                  <a:srgbClr val="3E3D2D"/>
                </a:solidFill>
                <a:latin typeface="Century Gothic"/>
              </a:rPr>
              <a:t>Le montant des différentes cotisations est fixé par l’assemblée générale.</a:t>
            </a:r>
          </a:p>
          <a:p>
            <a:pPr lvl="0" indent="-274320">
              <a:buClr>
                <a:srgbClr val="94C600"/>
              </a:buClr>
              <a:buSzPct val="76000"/>
              <a:buFont typeface="Wingdings 2" pitchFamily="18" charset="2"/>
              <a:buChar char=""/>
            </a:pPr>
            <a:endParaRPr lang="fr-FR" sz="1000" dirty="0">
              <a:solidFill>
                <a:srgbClr val="3E3D2D"/>
              </a:solidFill>
              <a:latin typeface="Century Gothic"/>
            </a:endParaRPr>
          </a:p>
          <a:p>
            <a:pPr lvl="0" indent="-274320">
              <a:buClr>
                <a:srgbClr val="94C600"/>
              </a:buClr>
              <a:buSzPct val="76000"/>
              <a:buFont typeface="Wingdings 2" pitchFamily="18" charset="2"/>
              <a:buChar char=""/>
            </a:pPr>
            <a:r>
              <a:rPr lang="fr-FR" sz="1400" dirty="0">
                <a:solidFill>
                  <a:srgbClr val="3E3D2D"/>
                </a:solidFill>
                <a:latin typeface="Century Gothic"/>
              </a:rPr>
              <a:t>Ont la qualité de membre actif, les employés en activité et les retraités ayant exercé une activité au sein des collectivités et établissements subventionnant l’Amicale.</a:t>
            </a:r>
          </a:p>
          <a:p>
            <a:pPr marL="68580" lvl="0" indent="0">
              <a:buClr>
                <a:srgbClr val="94C600"/>
              </a:buClr>
              <a:buSzPct val="76000"/>
              <a:buNone/>
            </a:pPr>
            <a:endParaRPr lang="fr-FR" sz="1000" dirty="0">
              <a:solidFill>
                <a:srgbClr val="3E3D2D"/>
              </a:solidFill>
              <a:latin typeface="Century Gothic"/>
            </a:endParaRPr>
          </a:p>
          <a:p>
            <a:pPr lvl="0" indent="-274320">
              <a:buClr>
                <a:srgbClr val="94C600"/>
              </a:buClr>
              <a:buSzPct val="76000"/>
              <a:buFont typeface="Wingdings 2" pitchFamily="18" charset="2"/>
              <a:buChar char=""/>
            </a:pPr>
            <a:r>
              <a:rPr lang="fr-FR" sz="1400" dirty="0">
                <a:solidFill>
                  <a:srgbClr val="3E3D2D"/>
                </a:solidFill>
                <a:latin typeface="Century Gothic"/>
              </a:rPr>
              <a:t>Seuls les membres actifs peuvent exercer des fonctions au sein de l’Amicale et y ont seuls, voix consultative et délibérative</a:t>
            </a:r>
            <a:r>
              <a:rPr lang="fr-FR" sz="1400" dirty="0" smtClean="0">
                <a:solidFill>
                  <a:srgbClr val="3E3D2D"/>
                </a:solidFill>
                <a:latin typeface="Century Gothic"/>
              </a:rPr>
              <a:t>.</a:t>
            </a:r>
            <a:endParaRPr lang="fr-FR" sz="1400" dirty="0">
              <a:solidFill>
                <a:srgbClr val="3E3D2D"/>
              </a:solidFill>
              <a:latin typeface="Century Gothic"/>
            </a:endParaRPr>
          </a:p>
        </p:txBody>
      </p:sp>
    </p:spTree>
    <p:extLst>
      <p:ext uri="{BB962C8B-B14F-4D97-AF65-F5344CB8AC3E}">
        <p14:creationId xmlns:p14="http://schemas.microsoft.com/office/powerpoint/2010/main" val="2689315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6100" y="1196752"/>
            <a:ext cx="8229600" cy="864096"/>
          </a:xfrm>
        </p:spPr>
        <p:txBody>
          <a:bodyPr>
            <a:normAutofit fontScale="90000"/>
          </a:bodyPr>
          <a:lstStyle/>
          <a:p>
            <a:r>
              <a:rPr lang="fr-FR" sz="3600" dirty="0">
                <a:solidFill>
                  <a:srgbClr val="94C600"/>
                </a:solidFill>
                <a:latin typeface="Century Gothic"/>
              </a:rPr>
              <a:t>Documents à fournir pour l’adhésion</a:t>
            </a:r>
            <a:endParaRPr lang="fr-FR" dirty="0"/>
          </a:p>
        </p:txBody>
      </p:sp>
      <p:sp>
        <p:nvSpPr>
          <p:cNvPr id="3" name="Espace réservé du contenu 2"/>
          <p:cNvSpPr>
            <a:spLocks noGrp="1"/>
          </p:cNvSpPr>
          <p:nvPr>
            <p:ph idx="1"/>
          </p:nvPr>
        </p:nvSpPr>
        <p:spPr>
          <a:xfrm>
            <a:off x="1043608" y="2132857"/>
            <a:ext cx="8208912" cy="4248472"/>
          </a:xfrm>
        </p:spPr>
        <p:txBody>
          <a:bodyPr/>
          <a:lstStyle/>
          <a:p>
            <a:pPr lvl="0" indent="-274320">
              <a:buClr>
                <a:srgbClr val="94C600"/>
              </a:buClr>
              <a:buSzPct val="76000"/>
              <a:buFont typeface="Wingdings 2" pitchFamily="18" charset="2"/>
              <a:buChar char=""/>
            </a:pPr>
            <a:r>
              <a:rPr lang="fr-FR" sz="2400" i="1" dirty="0" smtClean="0">
                <a:solidFill>
                  <a:srgbClr val="3E3D2D"/>
                </a:solidFill>
                <a:latin typeface="Century Gothic"/>
              </a:rPr>
              <a:t>une </a:t>
            </a:r>
            <a:r>
              <a:rPr lang="fr-FR" sz="2400" i="1" dirty="0">
                <a:solidFill>
                  <a:srgbClr val="3E3D2D"/>
                </a:solidFill>
                <a:latin typeface="Century Gothic"/>
              </a:rPr>
              <a:t>copie de l’arrêté de nomination ou du contrat de travail</a:t>
            </a:r>
            <a:endParaRPr lang="fr-FR" sz="2400" dirty="0">
              <a:solidFill>
                <a:srgbClr val="3E3D2D"/>
              </a:solidFill>
              <a:latin typeface="Century Gothic"/>
            </a:endParaRPr>
          </a:p>
          <a:p>
            <a:pPr lvl="0" indent="-274320">
              <a:buClr>
                <a:srgbClr val="94C600"/>
              </a:buClr>
              <a:buSzPct val="76000"/>
              <a:buFont typeface="Wingdings 2" pitchFamily="18" charset="2"/>
              <a:buChar char=""/>
            </a:pPr>
            <a:r>
              <a:rPr lang="fr-FR" sz="2400" i="1" dirty="0">
                <a:solidFill>
                  <a:srgbClr val="3E3D2D"/>
                </a:solidFill>
                <a:latin typeface="Century Gothic"/>
              </a:rPr>
              <a:t>indiquer le prénom et la date de naissance du conjoint et des enfants de moins de 20 ans et copie du livret de famille</a:t>
            </a:r>
          </a:p>
          <a:p>
            <a:pPr lvl="0" indent="-274320">
              <a:buClr>
                <a:srgbClr val="94C600"/>
              </a:buClr>
              <a:buSzPct val="76000"/>
              <a:buFont typeface="Wingdings 2" pitchFamily="18" charset="2"/>
              <a:buChar char=""/>
            </a:pPr>
            <a:r>
              <a:rPr lang="fr-FR" sz="2400" i="1" dirty="0">
                <a:solidFill>
                  <a:srgbClr val="3E3D2D"/>
                </a:solidFill>
                <a:latin typeface="Century Gothic"/>
              </a:rPr>
              <a:t>Remplir le bulletin d’adhésion (en dernière page de ce livret)</a:t>
            </a:r>
            <a:endParaRPr lang="fr-FR" sz="2400" dirty="0">
              <a:solidFill>
                <a:srgbClr val="3E3D2D"/>
              </a:solidFill>
              <a:latin typeface="Century Gothic"/>
            </a:endParaRPr>
          </a:p>
          <a:p>
            <a:endParaRPr lang="fr-FR" dirty="0"/>
          </a:p>
        </p:txBody>
      </p:sp>
    </p:spTree>
    <p:extLst>
      <p:ext uri="{BB962C8B-B14F-4D97-AF65-F5344CB8AC3E}">
        <p14:creationId xmlns:p14="http://schemas.microsoft.com/office/powerpoint/2010/main" val="1563636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6100" y="1196752"/>
            <a:ext cx="8229600" cy="864096"/>
          </a:xfrm>
        </p:spPr>
        <p:txBody>
          <a:bodyPr>
            <a:normAutofit/>
          </a:bodyPr>
          <a:lstStyle/>
          <a:p>
            <a:r>
              <a:rPr lang="fr-FR" sz="3600" dirty="0" smtClean="0">
                <a:solidFill>
                  <a:srgbClr val="94C600"/>
                </a:solidFill>
                <a:latin typeface="Century Gothic"/>
              </a:rPr>
              <a:t>La Carte Amicale</a:t>
            </a:r>
            <a:endParaRPr lang="fr-FR" dirty="0"/>
          </a:p>
        </p:txBody>
      </p:sp>
      <p:sp>
        <p:nvSpPr>
          <p:cNvPr id="3" name="Espace réservé du contenu 2"/>
          <p:cNvSpPr>
            <a:spLocks noGrp="1"/>
          </p:cNvSpPr>
          <p:nvPr>
            <p:ph idx="1"/>
          </p:nvPr>
        </p:nvSpPr>
        <p:spPr>
          <a:xfrm>
            <a:off x="755576" y="2132857"/>
            <a:ext cx="9433048" cy="4248472"/>
          </a:xfrm>
        </p:spPr>
        <p:txBody>
          <a:bodyPr/>
          <a:lstStyle/>
          <a:p>
            <a:pPr lvl="0" indent="-274320">
              <a:buClr>
                <a:srgbClr val="94C600"/>
              </a:buClr>
              <a:buSzPct val="76000"/>
              <a:buFont typeface="Wingdings 2" pitchFamily="18" charset="2"/>
              <a:buChar char=""/>
            </a:pPr>
            <a:r>
              <a:rPr lang="fr-FR" sz="2400" i="1" dirty="0" smtClean="0">
                <a:solidFill>
                  <a:srgbClr val="3E3D2D"/>
                </a:solidFill>
                <a:latin typeface="Century Gothic"/>
              </a:rPr>
              <a:t>La carte vous permet d’obtenir des remises chez certains commerçants.</a:t>
            </a:r>
          </a:p>
          <a:p>
            <a:pPr lvl="0" indent="-274320">
              <a:buClr>
                <a:srgbClr val="94C600"/>
              </a:buClr>
              <a:buSzPct val="76000"/>
              <a:buFont typeface="Wingdings 2" pitchFamily="18" charset="2"/>
              <a:buChar char=""/>
            </a:pPr>
            <a:r>
              <a:rPr lang="fr-FR" sz="2400" i="1" dirty="0" smtClean="0">
                <a:solidFill>
                  <a:srgbClr val="3E3D2D"/>
                </a:solidFill>
                <a:latin typeface="Century Gothic"/>
              </a:rPr>
              <a:t>Elle est à mettre à jour tout les début d’année</a:t>
            </a:r>
          </a:p>
          <a:p>
            <a:pPr marL="0" indent="0">
              <a:buNone/>
            </a:pPr>
            <a:endParaRPr lang="fr-FR" dirty="0"/>
          </a:p>
        </p:txBody>
      </p:sp>
    </p:spTree>
    <p:extLst>
      <p:ext uri="{BB962C8B-B14F-4D97-AF65-F5344CB8AC3E}">
        <p14:creationId xmlns:p14="http://schemas.microsoft.com/office/powerpoint/2010/main" val="1192553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1268760"/>
            <a:ext cx="8229600" cy="638944"/>
          </a:xfrm>
        </p:spPr>
        <p:txBody>
          <a:bodyPr>
            <a:normAutofit fontScale="90000"/>
          </a:bodyPr>
          <a:lstStyle/>
          <a:p>
            <a:r>
              <a:rPr lang="fr-FR" sz="3600" dirty="0">
                <a:solidFill>
                  <a:srgbClr val="94C600"/>
                </a:solidFill>
                <a:latin typeface="Century Gothic"/>
              </a:rPr>
              <a:t>Les membres du bureau</a:t>
            </a:r>
            <a:endParaRPr lang="fr-FR" dirty="0"/>
          </a:p>
        </p:txBody>
      </p:sp>
      <p:graphicFrame>
        <p:nvGraphicFramePr>
          <p:cNvPr id="4" name="Espace réservé du contenu 5"/>
          <p:cNvGraphicFramePr>
            <a:graphicFrameLocks noGrp="1"/>
          </p:cNvGraphicFramePr>
          <p:nvPr>
            <p:ph idx="1"/>
            <p:extLst>
              <p:ext uri="{D42A27DB-BD31-4B8C-83A1-F6EECF244321}">
                <p14:modId xmlns:p14="http://schemas.microsoft.com/office/powerpoint/2010/main" val="3270050476"/>
              </p:ext>
            </p:extLst>
          </p:nvPr>
        </p:nvGraphicFramePr>
        <p:xfrm>
          <a:off x="1116013" y="1916113"/>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5107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980728"/>
            <a:ext cx="8229600" cy="1143000"/>
          </a:xfrm>
        </p:spPr>
        <p:txBody>
          <a:bodyPr/>
          <a:lstStyle/>
          <a:p>
            <a:r>
              <a:rPr lang="fr-FR" sz="3600" dirty="0">
                <a:solidFill>
                  <a:srgbClr val="94C600"/>
                </a:solidFill>
                <a:latin typeface="Century Gothic"/>
              </a:rPr>
              <a:t>COMMISSION SOCIALE</a:t>
            </a:r>
            <a:endParaRPr lang="fr-FR" dirty="0"/>
          </a:p>
        </p:txBody>
      </p:sp>
      <p:sp>
        <p:nvSpPr>
          <p:cNvPr id="3" name="Espace réservé du contenu 2"/>
          <p:cNvSpPr>
            <a:spLocks noGrp="1"/>
          </p:cNvSpPr>
          <p:nvPr>
            <p:ph idx="1"/>
          </p:nvPr>
        </p:nvSpPr>
        <p:spPr>
          <a:xfrm>
            <a:off x="1331640" y="2204864"/>
            <a:ext cx="8229600" cy="4525963"/>
          </a:xfrm>
        </p:spPr>
        <p:txBody>
          <a:bodyPr>
            <a:normAutofit fontScale="92500" lnSpcReduction="20000"/>
          </a:bodyPr>
          <a:lstStyle/>
          <a:p>
            <a:pPr lvl="0" indent="-274320">
              <a:buClr>
                <a:srgbClr val="94C600"/>
              </a:buClr>
              <a:buSzPct val="76000"/>
              <a:buFont typeface="Wingdings 2" pitchFamily="18" charset="2"/>
              <a:buChar char=""/>
            </a:pPr>
            <a:r>
              <a:rPr lang="fr-FR" sz="1700" dirty="0">
                <a:solidFill>
                  <a:srgbClr val="3E3D2D"/>
                </a:solidFill>
                <a:latin typeface="Century Gothic"/>
              </a:rPr>
              <a:t>Elle est composée paritairement de représentants de la Ville d’Alençon, de la Communauté Urbaine, de l’Amicale et du Directeur Général des Services et d’un représentant du </a:t>
            </a:r>
            <a:r>
              <a:rPr lang="fr-FR" sz="1700" dirty="0" smtClean="0">
                <a:solidFill>
                  <a:srgbClr val="3E3D2D"/>
                </a:solidFill>
                <a:latin typeface="Century Gothic"/>
              </a:rPr>
              <a:t>CCAS</a:t>
            </a:r>
          </a:p>
          <a:p>
            <a:pPr marL="365760" lvl="1" indent="0">
              <a:buClr>
                <a:srgbClr val="94C600"/>
              </a:buClr>
              <a:buSzPct val="76000"/>
              <a:buNone/>
            </a:pPr>
            <a:r>
              <a:rPr lang="fr-FR" sz="1700" dirty="0">
                <a:solidFill>
                  <a:srgbClr val="3E3D2D"/>
                </a:solidFill>
                <a:latin typeface="Century Gothic"/>
              </a:rPr>
              <a:t>Elle se réunie ponctuellement pour examiner des demandes de prêts et de secours</a:t>
            </a:r>
            <a:r>
              <a:rPr lang="fr-FR" sz="1700" dirty="0" smtClean="0">
                <a:solidFill>
                  <a:srgbClr val="3E3D2D"/>
                </a:solidFill>
                <a:latin typeface="Century Gothic"/>
              </a:rPr>
              <a:t>:</a:t>
            </a:r>
          </a:p>
          <a:p>
            <a:pPr marL="365760" lvl="1" indent="0">
              <a:buClr>
                <a:srgbClr val="94C600"/>
              </a:buClr>
              <a:buSzPct val="76000"/>
              <a:buNone/>
            </a:pPr>
            <a:endParaRPr lang="fr-FR" sz="1700" dirty="0">
              <a:solidFill>
                <a:srgbClr val="3E3D2D"/>
              </a:solidFill>
              <a:latin typeface="Century Gothic"/>
            </a:endParaRPr>
          </a:p>
          <a:p>
            <a:pPr marL="640080" lvl="1" indent="-274320">
              <a:buClr>
                <a:srgbClr val="94C600"/>
              </a:buClr>
              <a:buSzPct val="76000"/>
              <a:buFont typeface="Wingdings" pitchFamily="2" charset="2"/>
              <a:buChar char="§"/>
            </a:pPr>
            <a:r>
              <a:rPr lang="fr-FR" sz="1700" dirty="0">
                <a:solidFill>
                  <a:srgbClr val="3E3D2D"/>
                </a:solidFill>
                <a:latin typeface="Century Gothic"/>
              </a:rPr>
              <a:t>PRETS: ils sont accordés pour résoudre des problèmes ponctuels et temporaires. Ils font l’objet de remboursements mensuels sans intérêts</a:t>
            </a:r>
          </a:p>
          <a:p>
            <a:pPr marL="640080" lvl="1" indent="-274320">
              <a:buClr>
                <a:srgbClr val="94C600"/>
              </a:buClr>
              <a:buSzPct val="76000"/>
              <a:buFont typeface="Wingdings" pitchFamily="2" charset="2"/>
              <a:buChar char="§"/>
            </a:pPr>
            <a:r>
              <a:rPr lang="fr-FR" sz="1700" dirty="0">
                <a:solidFill>
                  <a:srgbClr val="3E3D2D"/>
                </a:solidFill>
                <a:latin typeface="Century Gothic"/>
              </a:rPr>
              <a:t>SECOURS: Ils constituent une aide exceptionnelle pour un agent en difficulté passagère.</a:t>
            </a:r>
          </a:p>
          <a:p>
            <a:pPr marL="365760" lvl="1" indent="0">
              <a:buClr>
                <a:srgbClr val="94C600"/>
              </a:buClr>
              <a:buSzPct val="76000"/>
              <a:buNone/>
            </a:pPr>
            <a:endParaRPr lang="fr-FR" sz="1500" dirty="0">
              <a:solidFill>
                <a:srgbClr val="3E3D2D"/>
              </a:solidFill>
              <a:latin typeface="Century Gothic"/>
            </a:endParaRPr>
          </a:p>
          <a:p>
            <a:pPr lvl="0" indent="-274320">
              <a:buClr>
                <a:srgbClr val="94C600"/>
              </a:buClr>
              <a:buSzPct val="76000"/>
              <a:buFont typeface="Wingdings 2" pitchFamily="18" charset="2"/>
              <a:buChar char=""/>
            </a:pPr>
            <a:r>
              <a:rPr lang="fr-FR" sz="1700" dirty="0">
                <a:solidFill>
                  <a:srgbClr val="3E3D2D"/>
                </a:solidFill>
                <a:latin typeface="Century Gothic"/>
              </a:rPr>
              <a:t>Les délibérations de la Commission sont strictement confidentielles. Pour constituer un dossier, les agents doivent prendre contact avec l’un des co-Présidents de l’Amicale.</a:t>
            </a:r>
            <a:endParaRPr lang="fr-FR" sz="1300" dirty="0">
              <a:solidFill>
                <a:srgbClr val="3E3D2D"/>
              </a:solidFill>
              <a:latin typeface="Century Gothic"/>
            </a:endParaRPr>
          </a:p>
          <a:p>
            <a:pPr marL="68580" lvl="0" indent="0">
              <a:buClr>
                <a:srgbClr val="94C600"/>
              </a:buClr>
              <a:buSzPct val="76000"/>
              <a:buNone/>
            </a:pPr>
            <a:endParaRPr lang="fr-FR" sz="1700" dirty="0">
              <a:solidFill>
                <a:srgbClr val="3E3D2D"/>
              </a:solidFill>
              <a:latin typeface="Century Gothic"/>
            </a:endParaRPr>
          </a:p>
          <a:p>
            <a:pPr lvl="0" indent="-274320">
              <a:buClr>
                <a:srgbClr val="94C600"/>
              </a:buClr>
              <a:buSzPct val="76000"/>
              <a:buFont typeface="Wingdings 2" pitchFamily="18" charset="2"/>
              <a:buChar char=""/>
            </a:pPr>
            <a:r>
              <a:rPr lang="fr-FR" sz="1700" dirty="0">
                <a:solidFill>
                  <a:srgbClr val="3E3D2D"/>
                </a:solidFill>
                <a:latin typeface="Century Gothic"/>
              </a:rPr>
              <a:t>Depuis la signature en 1987 d’une convention entre les Collectivités et l’Amicale, tous les agents salariés des différentes Collectivités ou des établissements publics rattachés versant une subvention à l’Amicale, peuvent bénéficier de ces prestations, qu’ils soient ou non </a:t>
            </a:r>
            <a:r>
              <a:rPr lang="fr-FR" sz="1700" dirty="0" err="1">
                <a:solidFill>
                  <a:srgbClr val="3E3D2D"/>
                </a:solidFill>
                <a:latin typeface="Century Gothic"/>
              </a:rPr>
              <a:t>amicalistes</a:t>
            </a:r>
            <a:r>
              <a:rPr lang="fr-FR" sz="1700" dirty="0">
                <a:solidFill>
                  <a:srgbClr val="3E3D2D"/>
                </a:solidFill>
                <a:latin typeface="Century Gothic"/>
              </a:rPr>
              <a:t>.</a:t>
            </a:r>
            <a:endParaRPr lang="fr-FR" sz="1300" dirty="0">
              <a:solidFill>
                <a:srgbClr val="3E3D2D"/>
              </a:solidFill>
              <a:latin typeface="Century Gothic"/>
            </a:endParaRPr>
          </a:p>
          <a:p>
            <a:endParaRPr lang="fr-FR" dirty="0"/>
          </a:p>
        </p:txBody>
      </p:sp>
    </p:spTree>
    <p:extLst>
      <p:ext uri="{BB962C8B-B14F-4D97-AF65-F5344CB8AC3E}">
        <p14:creationId xmlns:p14="http://schemas.microsoft.com/office/powerpoint/2010/main" val="2480362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1340768"/>
            <a:ext cx="8229600" cy="648072"/>
          </a:xfrm>
        </p:spPr>
        <p:txBody>
          <a:bodyPr>
            <a:normAutofit fontScale="90000"/>
          </a:bodyPr>
          <a:lstStyle/>
          <a:p>
            <a:r>
              <a:rPr lang="fr-FR" sz="3800" dirty="0">
                <a:solidFill>
                  <a:srgbClr val="94C600"/>
                </a:solidFill>
                <a:latin typeface="Century Gothic"/>
              </a:rPr>
              <a:t>LES GRATIFICATIONS</a:t>
            </a:r>
            <a:endParaRPr lang="fr-FR" dirty="0"/>
          </a:p>
        </p:txBody>
      </p:sp>
      <p:sp>
        <p:nvSpPr>
          <p:cNvPr id="3" name="Espace réservé du contenu 2"/>
          <p:cNvSpPr>
            <a:spLocks noGrp="1"/>
          </p:cNvSpPr>
          <p:nvPr>
            <p:ph idx="1"/>
          </p:nvPr>
        </p:nvSpPr>
        <p:spPr>
          <a:xfrm>
            <a:off x="1403648" y="6858000"/>
            <a:ext cx="8229600" cy="576064"/>
          </a:xfrm>
        </p:spPr>
        <p:txBody>
          <a:bodyPr>
            <a:normAutofit fontScale="77500" lnSpcReduction="20000"/>
          </a:bodyPr>
          <a:lstStyle/>
          <a:p>
            <a:pPr marL="68580" lvl="0" indent="0">
              <a:buClr>
                <a:srgbClr val="94C600"/>
              </a:buClr>
              <a:buSzPct val="76000"/>
              <a:buNone/>
            </a:pPr>
            <a:endParaRPr lang="fr-FR" sz="1400" dirty="0">
              <a:solidFill>
                <a:srgbClr val="3E3D2D"/>
              </a:solidFill>
              <a:latin typeface="Century Gothic"/>
            </a:endParaRPr>
          </a:p>
          <a:p>
            <a:pPr marL="68580" lvl="0" indent="0">
              <a:buClr>
                <a:srgbClr val="94C600"/>
              </a:buClr>
              <a:buSzPct val="76000"/>
              <a:buNone/>
            </a:pPr>
            <a:r>
              <a:rPr lang="fr-FR" sz="1400" dirty="0">
                <a:solidFill>
                  <a:srgbClr val="3E3D2D"/>
                </a:solidFill>
                <a:latin typeface="Century Gothic"/>
              </a:rPr>
              <a:t>L’Amicale participe également aux repas des retraités et agents malades pris dans les restaurants pour personnes âgées et dans le cas de portage de repas à domicile organisé par la Communauté Urbaine d’Alençon.</a:t>
            </a:r>
          </a:p>
          <a:p>
            <a:endParaRPr lang="fr-FR" sz="1600" dirty="0"/>
          </a:p>
        </p:txBody>
      </p:sp>
      <p:graphicFrame>
        <p:nvGraphicFramePr>
          <p:cNvPr id="5" name="Tableau 4"/>
          <p:cNvGraphicFramePr>
            <a:graphicFrameLocks noGrp="1"/>
          </p:cNvGraphicFramePr>
          <p:nvPr>
            <p:extLst>
              <p:ext uri="{D42A27DB-BD31-4B8C-83A1-F6EECF244321}">
                <p14:modId xmlns:p14="http://schemas.microsoft.com/office/powerpoint/2010/main" val="972968245"/>
              </p:ext>
            </p:extLst>
          </p:nvPr>
        </p:nvGraphicFramePr>
        <p:xfrm>
          <a:off x="755576" y="1916832"/>
          <a:ext cx="9145016" cy="4572000"/>
        </p:xfrm>
        <a:graphic>
          <a:graphicData uri="http://schemas.openxmlformats.org/drawingml/2006/table">
            <a:tbl>
              <a:tblPr firstRow="1" bandRow="1">
                <a:tableStyleId>{F5AB1C69-6EDB-4FF4-983F-18BD219EF322}</a:tableStyleId>
              </a:tblPr>
              <a:tblGrid>
                <a:gridCol w="4861080">
                  <a:extLst>
                    <a:ext uri="{9D8B030D-6E8A-4147-A177-3AD203B41FA5}">
                      <a16:colId xmlns:a16="http://schemas.microsoft.com/office/drawing/2014/main" val="20000"/>
                    </a:ext>
                  </a:extLst>
                </a:gridCol>
                <a:gridCol w="4283936">
                  <a:extLst>
                    <a:ext uri="{9D8B030D-6E8A-4147-A177-3AD203B41FA5}">
                      <a16:colId xmlns:a16="http://schemas.microsoft.com/office/drawing/2014/main" val="20001"/>
                    </a:ext>
                  </a:extLst>
                </a:gridCol>
              </a:tblGrid>
              <a:tr h="299553">
                <a:tc>
                  <a:txBody>
                    <a:bodyPr/>
                    <a:lstStyle/>
                    <a:p>
                      <a:r>
                        <a:rPr lang="fr-FR" dirty="0" smtClean="0"/>
                        <a:t>PRESTATIONS</a:t>
                      </a:r>
                      <a:endParaRPr lang="fr-FR" dirty="0"/>
                    </a:p>
                  </a:txBody>
                  <a:tcPr/>
                </a:tc>
                <a:tc>
                  <a:txBody>
                    <a:bodyPr/>
                    <a:lstStyle/>
                    <a:p>
                      <a:r>
                        <a:rPr lang="fr-FR" dirty="0" smtClean="0"/>
                        <a:t>2020</a:t>
                      </a:r>
                      <a:endParaRPr lang="fr-FR" dirty="0"/>
                    </a:p>
                  </a:txBody>
                  <a:tcPr/>
                </a:tc>
                <a:extLst>
                  <a:ext uri="{0D108BD9-81ED-4DB2-BD59-A6C34878D82A}">
                    <a16:rowId xmlns:a16="http://schemas.microsoft.com/office/drawing/2014/main" val="10000"/>
                  </a:ext>
                </a:extLst>
              </a:tr>
              <a:tr h="2995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Mariage ou pacs d’un agent</a:t>
                      </a:r>
                      <a:endParaRPr lang="fr-FR" sz="1800" kern="1200" dirty="0">
                        <a:solidFill>
                          <a:schemeClr val="dk1"/>
                        </a:solidFill>
                        <a:latin typeface="+mn-lt"/>
                        <a:ea typeface="+mn-ea"/>
                        <a:cs typeface="+mn-cs"/>
                      </a:endParaRPr>
                    </a:p>
                  </a:txBody>
                  <a:tcPr/>
                </a:tc>
                <a:tc>
                  <a:txBody>
                    <a:bodyPr/>
                    <a:lstStyle/>
                    <a:p>
                      <a:r>
                        <a:rPr lang="fr-FR" baseline="0" dirty="0" smtClean="0"/>
                        <a:t>100€</a:t>
                      </a:r>
                      <a:endParaRPr lang="fr-FR" dirty="0"/>
                    </a:p>
                  </a:txBody>
                  <a:tcPr/>
                </a:tc>
                <a:extLst>
                  <a:ext uri="{0D108BD9-81ED-4DB2-BD59-A6C34878D82A}">
                    <a16:rowId xmlns:a16="http://schemas.microsoft.com/office/drawing/2014/main" val="10001"/>
                  </a:ext>
                </a:extLst>
              </a:tr>
              <a:tr h="2995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Naissance d’un enfant </a:t>
                      </a:r>
                      <a:endParaRPr lang="fr-FR" sz="1800" kern="1200" dirty="0">
                        <a:solidFill>
                          <a:schemeClr val="dk1"/>
                        </a:solidFill>
                        <a:latin typeface="+mn-lt"/>
                        <a:ea typeface="+mn-ea"/>
                        <a:cs typeface="+mn-cs"/>
                      </a:endParaRPr>
                    </a:p>
                  </a:txBody>
                  <a:tcPr/>
                </a:tc>
                <a:tc>
                  <a:txBody>
                    <a:bodyPr/>
                    <a:lstStyle/>
                    <a:p>
                      <a:r>
                        <a:rPr lang="fr-FR" dirty="0" smtClean="0"/>
                        <a:t>100€</a:t>
                      </a:r>
                      <a:endParaRPr lang="fr-FR" dirty="0"/>
                    </a:p>
                  </a:txBody>
                  <a:tcPr/>
                </a:tc>
                <a:extLst>
                  <a:ext uri="{0D108BD9-81ED-4DB2-BD59-A6C34878D82A}">
                    <a16:rowId xmlns:a16="http://schemas.microsoft.com/office/drawing/2014/main" val="10002"/>
                  </a:ext>
                </a:extLst>
              </a:tr>
              <a:tr h="2995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Noces d’or ou de diamant</a:t>
                      </a:r>
                      <a:endParaRPr lang="fr-FR" sz="1800" kern="1200" dirty="0">
                        <a:solidFill>
                          <a:schemeClr val="dk1"/>
                        </a:solidFill>
                        <a:latin typeface="+mn-lt"/>
                        <a:ea typeface="+mn-ea"/>
                        <a:cs typeface="+mn-cs"/>
                      </a:endParaRPr>
                    </a:p>
                  </a:txBody>
                  <a:tcPr/>
                </a:tc>
                <a:tc>
                  <a:txBody>
                    <a:bodyPr/>
                    <a:lstStyle/>
                    <a:p>
                      <a:r>
                        <a:rPr lang="fr-FR" dirty="0" smtClean="0"/>
                        <a:t>100€</a:t>
                      </a:r>
                      <a:endParaRPr lang="fr-FR" dirty="0"/>
                    </a:p>
                  </a:txBody>
                  <a:tcPr/>
                </a:tc>
                <a:extLst>
                  <a:ext uri="{0D108BD9-81ED-4DB2-BD59-A6C34878D82A}">
                    <a16:rowId xmlns:a16="http://schemas.microsoft.com/office/drawing/2014/main" val="10003"/>
                  </a:ext>
                </a:extLst>
              </a:tr>
              <a:tr h="973548">
                <a:tc>
                  <a:txBody>
                    <a:bodyPr/>
                    <a:lstStyle/>
                    <a:p>
                      <a:r>
                        <a:rPr lang="fr-FR" dirty="0" smtClean="0"/>
                        <a:t>Décès d’un </a:t>
                      </a:r>
                      <a:r>
                        <a:rPr lang="fr-FR" dirty="0" err="1" smtClean="0"/>
                        <a:t>amicaliste</a:t>
                      </a:r>
                      <a:r>
                        <a:rPr lang="fr-FR" dirty="0" smtClean="0"/>
                        <a:t> ou d’un de ses proches : (conjoint, enfant, parents, beaux-parents )</a:t>
                      </a:r>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Achat d’une gerbe ou versement d’une somme équivalente à un organisme, selon le vœu de la famille 140€</a:t>
                      </a:r>
                    </a:p>
                    <a:p>
                      <a:endParaRPr lang="fr-FR" dirty="0"/>
                    </a:p>
                  </a:txBody>
                  <a:tcPr/>
                </a:tc>
                <a:extLst>
                  <a:ext uri="{0D108BD9-81ED-4DB2-BD59-A6C34878D82A}">
                    <a16:rowId xmlns:a16="http://schemas.microsoft.com/office/drawing/2014/main" val="10004"/>
                  </a:ext>
                </a:extLst>
              </a:tr>
              <a:tr h="524218">
                <a:tc>
                  <a:txBody>
                    <a:bodyPr/>
                    <a:lstStyle/>
                    <a:p>
                      <a:pPr marL="0" algn="l" defTabSz="914400" rtl="0" eaLnBrk="1" latinLnBrk="0" hangingPunct="1"/>
                      <a:r>
                        <a:rPr lang="fr-FR" sz="1800" kern="1200" dirty="0" smtClean="0">
                          <a:solidFill>
                            <a:schemeClr val="dk1"/>
                          </a:solidFill>
                          <a:latin typeface="+mn-lt"/>
                          <a:ea typeface="+mn-ea"/>
                          <a:cs typeface="+mn-cs"/>
                        </a:rPr>
                        <a:t>Départ à la retraite</a:t>
                      </a:r>
                      <a:endParaRPr lang="fr-FR" sz="1800" kern="1200" dirty="0">
                        <a:solidFill>
                          <a:schemeClr val="dk1"/>
                        </a:solidFill>
                        <a:latin typeface="+mn-lt"/>
                        <a:ea typeface="+mn-ea"/>
                        <a:cs typeface="+mn-cs"/>
                      </a:endParaRPr>
                    </a:p>
                  </a:txBody>
                  <a:tcPr/>
                </a:tc>
                <a:tc>
                  <a:txBody>
                    <a:bodyPr/>
                    <a:lstStyle/>
                    <a:p>
                      <a:r>
                        <a:rPr lang="fr-FR" dirty="0" smtClean="0"/>
                        <a:t> 100€ + Vin</a:t>
                      </a:r>
                      <a:r>
                        <a:rPr lang="fr-FR" baseline="0" dirty="0" smtClean="0"/>
                        <a:t> d’honneur</a:t>
                      </a:r>
                      <a:endParaRPr lang="fr-FR" dirty="0" smtClean="0"/>
                    </a:p>
                    <a:p>
                      <a:endParaRPr lang="fr-FR" dirty="0"/>
                    </a:p>
                  </a:txBody>
                  <a:tcPr/>
                </a:tc>
                <a:extLst>
                  <a:ext uri="{0D108BD9-81ED-4DB2-BD59-A6C34878D82A}">
                    <a16:rowId xmlns:a16="http://schemas.microsoft.com/office/drawing/2014/main" val="10005"/>
                  </a:ext>
                </a:extLst>
              </a:tr>
              <a:tr h="748883">
                <a:tc>
                  <a:txBody>
                    <a:bodyPr/>
                    <a:lstStyle/>
                    <a:p>
                      <a:r>
                        <a:rPr lang="fr-FR" dirty="0" smtClean="0"/>
                        <a:t>Départ d’un </a:t>
                      </a:r>
                      <a:r>
                        <a:rPr lang="fr-FR" dirty="0" err="1" smtClean="0"/>
                        <a:t>amicaliste</a:t>
                      </a:r>
                      <a:r>
                        <a:rPr lang="fr-FR" dirty="0" smtClean="0"/>
                        <a:t> :</a:t>
                      </a:r>
                    </a:p>
                    <a:p>
                      <a:pPr marL="285750" indent="-285750">
                        <a:buFont typeface="Arial" pitchFamily="34" charset="0"/>
                        <a:buChar char="•"/>
                      </a:pPr>
                      <a:r>
                        <a:rPr lang="fr-FR" dirty="0" smtClean="0"/>
                        <a:t>après 4 années de présence </a:t>
                      </a:r>
                    </a:p>
                    <a:p>
                      <a:pPr marL="285750" indent="-285750">
                        <a:buFont typeface="Arial" pitchFamily="34" charset="0"/>
                        <a:buChar char="•"/>
                      </a:pPr>
                      <a:r>
                        <a:rPr lang="fr-FR" dirty="0" smtClean="0"/>
                        <a:t>après 10 années de présence</a:t>
                      </a:r>
                      <a:endParaRPr lang="fr-FR" dirty="0"/>
                    </a:p>
                  </a:txBody>
                  <a:tcPr/>
                </a:tc>
                <a:tc>
                  <a:txBody>
                    <a:bodyPr/>
                    <a:lstStyle/>
                    <a:p>
                      <a:endParaRPr lang="fr-FR" dirty="0" smtClean="0"/>
                    </a:p>
                    <a:p>
                      <a:r>
                        <a:rPr lang="fr-FR" dirty="0" smtClean="0"/>
                        <a:t>Vin d’honneur</a:t>
                      </a:r>
                    </a:p>
                    <a:p>
                      <a:r>
                        <a:rPr lang="fr-FR" dirty="0" smtClean="0"/>
                        <a:t>100€ + vin d’honneur</a:t>
                      </a:r>
                      <a:endParaRPr lang="fr-FR" dirty="0"/>
                    </a:p>
                  </a:txBody>
                  <a:tcPr/>
                </a:tc>
                <a:extLst>
                  <a:ext uri="{0D108BD9-81ED-4DB2-BD59-A6C34878D82A}">
                    <a16:rowId xmlns:a16="http://schemas.microsoft.com/office/drawing/2014/main" val="10006"/>
                  </a:ext>
                </a:extLst>
              </a:tr>
              <a:tr h="299553">
                <a:tc>
                  <a:txBody>
                    <a:bodyPr/>
                    <a:lstStyle/>
                    <a:p>
                      <a:r>
                        <a:rPr lang="fr-FR" dirty="0" smtClean="0"/>
                        <a:t>Participation repas retraité</a:t>
                      </a:r>
                      <a:endParaRPr lang="fr-FR" dirty="0"/>
                    </a:p>
                  </a:txBody>
                  <a:tcPr/>
                </a:tc>
                <a:tc>
                  <a:txBody>
                    <a:bodyPr/>
                    <a:lstStyle/>
                    <a:p>
                      <a:r>
                        <a:rPr lang="fr-FR" dirty="0" smtClean="0"/>
                        <a:t>1,75€</a:t>
                      </a:r>
                      <a:endParaRPr lang="fr-FR"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846293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1340768"/>
            <a:ext cx="7653536" cy="782960"/>
          </a:xfrm>
        </p:spPr>
        <p:txBody>
          <a:bodyPr/>
          <a:lstStyle/>
          <a:p>
            <a:pPr algn="l"/>
            <a:r>
              <a:rPr lang="fr-FR" sz="3600" dirty="0">
                <a:solidFill>
                  <a:srgbClr val="94C600"/>
                </a:solidFill>
                <a:latin typeface="Century Gothic"/>
              </a:rPr>
              <a:t>Loisirs</a:t>
            </a:r>
            <a:endParaRPr lang="fr-FR" dirty="0"/>
          </a:p>
        </p:txBody>
      </p:sp>
      <p:sp>
        <p:nvSpPr>
          <p:cNvPr id="3" name="Espace réservé du contenu 2"/>
          <p:cNvSpPr>
            <a:spLocks noGrp="1"/>
          </p:cNvSpPr>
          <p:nvPr>
            <p:ph idx="1"/>
          </p:nvPr>
        </p:nvSpPr>
        <p:spPr>
          <a:xfrm>
            <a:off x="1259632" y="2060848"/>
            <a:ext cx="8229600" cy="4525963"/>
          </a:xfrm>
        </p:spPr>
        <p:txBody>
          <a:bodyPr>
            <a:normAutofit fontScale="92500" lnSpcReduction="20000"/>
          </a:bodyPr>
          <a:lstStyle/>
          <a:p>
            <a:pPr lvl="0" indent="-274320">
              <a:buClr>
                <a:srgbClr val="94C600"/>
              </a:buClr>
              <a:buSzPct val="76000"/>
              <a:buFont typeface="Wingdings 2" pitchFamily="18" charset="2"/>
              <a:buChar char=""/>
            </a:pPr>
            <a:r>
              <a:rPr lang="fr-FR" sz="1900" u="sng" dirty="0">
                <a:solidFill>
                  <a:srgbClr val="3E3D2D"/>
                </a:solidFill>
                <a:latin typeface="Century Gothic"/>
              </a:rPr>
              <a:t>Arbre de Noël: </a:t>
            </a:r>
          </a:p>
          <a:p>
            <a:pPr marL="68580" lvl="0" indent="0">
              <a:buClr>
                <a:srgbClr val="94C600"/>
              </a:buClr>
              <a:buSzPct val="76000"/>
              <a:buNone/>
            </a:pPr>
            <a:r>
              <a:rPr lang="fr-FR" sz="1500" dirty="0">
                <a:solidFill>
                  <a:srgbClr val="3E3D2D"/>
                </a:solidFill>
                <a:latin typeface="Century Gothic"/>
              </a:rPr>
              <a:t>Chaque fin d’année un spectacle est organisé pour les enfants des </a:t>
            </a:r>
            <a:r>
              <a:rPr lang="fr-FR" sz="1500" dirty="0" err="1">
                <a:solidFill>
                  <a:srgbClr val="3E3D2D"/>
                </a:solidFill>
                <a:latin typeface="Century Gothic"/>
              </a:rPr>
              <a:t>amicalistes</a:t>
            </a:r>
            <a:r>
              <a:rPr lang="fr-FR" sz="1500" dirty="0">
                <a:solidFill>
                  <a:srgbClr val="3E3D2D"/>
                </a:solidFill>
                <a:latin typeface="Century Gothic"/>
              </a:rPr>
              <a:t> (et les enfants vivant au foyer) jusqu’à l‘âge de 12 ans. </a:t>
            </a:r>
          </a:p>
          <a:p>
            <a:pPr marL="68580" lvl="0" indent="0">
              <a:buClr>
                <a:srgbClr val="94C600"/>
              </a:buClr>
              <a:buSzPct val="76000"/>
              <a:buNone/>
            </a:pPr>
            <a:r>
              <a:rPr lang="fr-FR" sz="1500" dirty="0">
                <a:solidFill>
                  <a:srgbClr val="3E3D2D"/>
                </a:solidFill>
                <a:latin typeface="Century Gothic"/>
              </a:rPr>
              <a:t>A la suite du spectacle, des cadeaux, choisis au préalable par les parents, sont distribués: un cadeau par enfant jusqu’ 9 ans accompagné d’un ballotin de chocolat et un bon d’achat par enfant âgé de 10 à 12 ans. </a:t>
            </a:r>
          </a:p>
          <a:p>
            <a:pPr marL="68580" lvl="0" indent="0">
              <a:buClr>
                <a:srgbClr val="94C600"/>
              </a:buClr>
              <a:buSzPct val="76000"/>
              <a:buNone/>
            </a:pPr>
            <a:r>
              <a:rPr lang="fr-FR" sz="1500" dirty="0">
                <a:solidFill>
                  <a:srgbClr val="3E3D2D"/>
                </a:solidFill>
                <a:latin typeface="Century Gothic"/>
              </a:rPr>
              <a:t>Un goûter est ensuite proposé.</a:t>
            </a:r>
          </a:p>
          <a:p>
            <a:pPr marL="68580" lvl="0" indent="0">
              <a:buClr>
                <a:srgbClr val="94C600"/>
              </a:buClr>
              <a:buSzPct val="76000"/>
              <a:buNone/>
            </a:pPr>
            <a:endParaRPr lang="fr-FR" sz="1500" dirty="0">
              <a:solidFill>
                <a:srgbClr val="3E3D2D"/>
              </a:solidFill>
              <a:latin typeface="Century Gothic"/>
            </a:endParaRPr>
          </a:p>
          <a:p>
            <a:pPr marL="68580" lvl="0" indent="0">
              <a:buClr>
                <a:srgbClr val="94C600"/>
              </a:buClr>
              <a:buSzPct val="76000"/>
              <a:buNone/>
            </a:pPr>
            <a:r>
              <a:rPr lang="fr-FR" sz="1500" dirty="0">
                <a:solidFill>
                  <a:srgbClr val="3E3D2D"/>
                </a:solidFill>
                <a:latin typeface="Century Gothic"/>
              </a:rPr>
              <a:t>Tout agent, nouvel employé et adhérent à l’Amicale au plus tard le 1</a:t>
            </a:r>
            <a:r>
              <a:rPr lang="fr-FR" sz="1500" baseline="30000" dirty="0">
                <a:solidFill>
                  <a:srgbClr val="3E3D2D"/>
                </a:solidFill>
                <a:latin typeface="Century Gothic"/>
              </a:rPr>
              <a:t>er</a:t>
            </a:r>
            <a:r>
              <a:rPr lang="fr-FR" sz="1500" dirty="0">
                <a:solidFill>
                  <a:srgbClr val="3E3D2D"/>
                </a:solidFill>
                <a:latin typeface="Century Gothic"/>
              </a:rPr>
              <a:t> octobre de l’année en cours, voient leurs enfants inscrits à l’arbre de Noël de l’année concernée.</a:t>
            </a:r>
          </a:p>
          <a:p>
            <a:pPr marL="68580" lvl="0" indent="0">
              <a:buClr>
                <a:srgbClr val="94C600"/>
              </a:buClr>
              <a:buSzPct val="76000"/>
              <a:buNone/>
            </a:pPr>
            <a:endParaRPr lang="fr-FR" sz="1500" dirty="0">
              <a:solidFill>
                <a:srgbClr val="3E3D2D"/>
              </a:solidFill>
              <a:latin typeface="Century Gothic"/>
            </a:endParaRPr>
          </a:p>
          <a:p>
            <a:pPr lvl="0" indent="-274320">
              <a:buClr>
                <a:srgbClr val="94C600"/>
              </a:buClr>
              <a:buSzPct val="76000"/>
              <a:buFont typeface="Wingdings 2" pitchFamily="18" charset="2"/>
              <a:buChar char=""/>
            </a:pPr>
            <a:r>
              <a:rPr lang="fr-FR" sz="1900" u="sng" dirty="0">
                <a:solidFill>
                  <a:srgbClr val="3E3D2D"/>
                </a:solidFill>
                <a:latin typeface="Century Gothic"/>
              </a:rPr>
              <a:t>Spectacles et sorties:</a:t>
            </a:r>
          </a:p>
          <a:p>
            <a:pPr marL="68580" lvl="0" indent="0">
              <a:buClr>
                <a:srgbClr val="94C600"/>
              </a:buClr>
              <a:buSzPct val="76000"/>
              <a:buNone/>
            </a:pPr>
            <a:r>
              <a:rPr lang="fr-FR" sz="1500" dirty="0">
                <a:solidFill>
                  <a:srgbClr val="3E3D2D"/>
                </a:solidFill>
                <a:latin typeface="Century Gothic"/>
              </a:rPr>
              <a:t>Chaque année, le bureau de l’Amicale établi un calendrier des différentes manifestations prévues. Il est diffusé en début d’année à tous les adhérents.</a:t>
            </a:r>
          </a:p>
          <a:p>
            <a:pPr marL="68580" lvl="0" indent="0">
              <a:buClr>
                <a:srgbClr val="94C600"/>
              </a:buClr>
              <a:buSzPct val="76000"/>
              <a:buNone/>
            </a:pPr>
            <a:r>
              <a:rPr lang="fr-FR" sz="1500" dirty="0">
                <a:solidFill>
                  <a:srgbClr val="3E3D2D"/>
                </a:solidFill>
                <a:latin typeface="Century Gothic"/>
              </a:rPr>
              <a:t>Il pourra être complété en cours d’année en fonction des programmations proposées sur Alençon ou la région.</a:t>
            </a:r>
          </a:p>
          <a:p>
            <a:pPr marL="68580" lvl="0" indent="0">
              <a:buClr>
                <a:srgbClr val="94C600"/>
              </a:buClr>
              <a:buSzPct val="76000"/>
              <a:buNone/>
            </a:pPr>
            <a:endParaRPr lang="fr-FR" sz="1500" dirty="0">
              <a:solidFill>
                <a:srgbClr val="3E3D2D"/>
              </a:solidFill>
              <a:latin typeface="Century Gothic"/>
            </a:endParaRPr>
          </a:p>
          <a:p>
            <a:pPr lvl="0" indent="-274320">
              <a:buClr>
                <a:srgbClr val="94C600"/>
              </a:buClr>
              <a:buSzPct val="76000"/>
              <a:buFont typeface="Wingdings 2" pitchFamily="18" charset="2"/>
              <a:buChar char=""/>
            </a:pPr>
            <a:r>
              <a:rPr lang="fr-FR" sz="1900" u="sng" dirty="0">
                <a:solidFill>
                  <a:srgbClr val="3E3D2D"/>
                </a:solidFill>
                <a:latin typeface="Century Gothic"/>
              </a:rPr>
              <a:t>Voyages</a:t>
            </a:r>
            <a:r>
              <a:rPr lang="fr-FR" sz="1500" dirty="0">
                <a:solidFill>
                  <a:srgbClr val="3E3D2D"/>
                </a:solidFill>
                <a:latin typeface="Century Gothic"/>
              </a:rPr>
              <a:t> : </a:t>
            </a:r>
          </a:p>
          <a:p>
            <a:pPr marL="68580" lvl="0" indent="0">
              <a:buClr>
                <a:srgbClr val="94C600"/>
              </a:buClr>
              <a:buSzPct val="76000"/>
              <a:buNone/>
            </a:pPr>
            <a:r>
              <a:rPr lang="fr-FR" sz="1300" dirty="0">
                <a:solidFill>
                  <a:srgbClr val="3E3D2D"/>
                </a:solidFill>
                <a:latin typeface="Century Gothic"/>
              </a:rPr>
              <a:t>L’Amicale organise une fois par an, soit un court séjour, soit un voyage, soit un weekend.</a:t>
            </a:r>
          </a:p>
          <a:p>
            <a:pPr marL="68580" lvl="0" indent="0">
              <a:buClr>
                <a:srgbClr val="94C600"/>
              </a:buClr>
              <a:buSzPct val="76000"/>
              <a:buNone/>
            </a:pPr>
            <a:r>
              <a:rPr lang="fr-FR" sz="1300" dirty="0">
                <a:solidFill>
                  <a:srgbClr val="3E3D2D"/>
                </a:solidFill>
                <a:latin typeface="Century Gothic"/>
              </a:rPr>
              <a:t>Le nombre de participants pourra être limité pour des raisons de financement et d’organisation. </a:t>
            </a:r>
          </a:p>
          <a:p>
            <a:endParaRPr lang="fr-FR" dirty="0"/>
          </a:p>
        </p:txBody>
      </p:sp>
    </p:spTree>
    <p:extLst>
      <p:ext uri="{BB962C8B-B14F-4D97-AF65-F5344CB8AC3E}">
        <p14:creationId xmlns:p14="http://schemas.microsoft.com/office/powerpoint/2010/main" val="3431733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1412776"/>
            <a:ext cx="8229600" cy="864096"/>
          </a:xfrm>
        </p:spPr>
        <p:txBody>
          <a:bodyPr/>
          <a:lstStyle/>
          <a:p>
            <a:pPr algn="l"/>
            <a:r>
              <a:rPr lang="fr-FR" sz="3600" dirty="0">
                <a:solidFill>
                  <a:srgbClr val="94C600"/>
                </a:solidFill>
                <a:latin typeface="Century Gothic"/>
              </a:rPr>
              <a:t>N</a:t>
            </a:r>
            <a:r>
              <a:rPr lang="fr-FR" sz="3600" dirty="0" smtClean="0">
                <a:solidFill>
                  <a:srgbClr val="94C600"/>
                </a:solidFill>
                <a:latin typeface="Century Gothic"/>
              </a:rPr>
              <a:t>os </a:t>
            </a:r>
            <a:r>
              <a:rPr lang="fr-FR" sz="3600" dirty="0">
                <a:solidFill>
                  <a:srgbClr val="94C600"/>
                </a:solidFill>
                <a:latin typeface="Century Gothic"/>
              </a:rPr>
              <a:t>sections</a:t>
            </a:r>
            <a:endParaRPr lang="fr-FR" dirty="0"/>
          </a:p>
        </p:txBody>
      </p:sp>
      <p:graphicFrame>
        <p:nvGraphicFramePr>
          <p:cNvPr id="7" name="Diagramme 6"/>
          <p:cNvGraphicFramePr/>
          <p:nvPr>
            <p:extLst>
              <p:ext uri="{D42A27DB-BD31-4B8C-83A1-F6EECF244321}">
                <p14:modId xmlns:p14="http://schemas.microsoft.com/office/powerpoint/2010/main" val="2413640616"/>
              </p:ext>
            </p:extLst>
          </p:nvPr>
        </p:nvGraphicFramePr>
        <p:xfrm>
          <a:off x="657654" y="2124084"/>
          <a:ext cx="8784976" cy="20849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Espace réservé du contenu 4"/>
          <p:cNvPicPr>
            <a:picLocks noGrp="1" noChangeAspect="1"/>
          </p:cNvPicPr>
          <p:nvPr>
            <p:ph idx="1"/>
          </p:nvPr>
        </p:nvPicPr>
        <p:blipFill>
          <a:blip r:embed="rId7"/>
          <a:stretch>
            <a:fillRect/>
          </a:stretch>
        </p:blipFill>
        <p:spPr>
          <a:xfrm>
            <a:off x="632248" y="4221088"/>
            <a:ext cx="8229600" cy="1910548"/>
          </a:xfrm>
          <a:prstGeom prst="rect">
            <a:avLst/>
          </a:prstGeom>
        </p:spPr>
      </p:pic>
    </p:spTree>
    <p:extLst>
      <p:ext uri="{BB962C8B-B14F-4D97-AF65-F5344CB8AC3E}">
        <p14:creationId xmlns:p14="http://schemas.microsoft.com/office/powerpoint/2010/main" val="1843700604"/>
      </p:ext>
    </p:extLst>
  </p:cSld>
  <p:clrMapOvr>
    <a:masterClrMapping/>
  </p:clrMapOvr>
</p:sld>
</file>

<file path=ppt/theme/theme1.xml><?xml version="1.0" encoding="utf-8"?>
<a:theme xmlns:a="http://schemas.openxmlformats.org/drawingml/2006/main" name="Conception Amica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1593</Words>
  <Application>Microsoft Office PowerPoint</Application>
  <PresentationFormat>Affichage à l'écran (4:3)</PresentationFormat>
  <Paragraphs>228</Paragraphs>
  <Slides>18</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18</vt:i4>
      </vt:variant>
    </vt:vector>
  </HeadingPairs>
  <TitlesOfParts>
    <vt:vector size="26" baseType="lpstr">
      <vt:lpstr>Arial</vt:lpstr>
      <vt:lpstr>Calibri</vt:lpstr>
      <vt:lpstr>Century Gothic</vt:lpstr>
      <vt:lpstr>Courier New</vt:lpstr>
      <vt:lpstr>Times New Roman</vt:lpstr>
      <vt:lpstr>Wingdings</vt:lpstr>
      <vt:lpstr>Wingdings 2</vt:lpstr>
      <vt:lpstr>Conception Amicale</vt:lpstr>
      <vt:lpstr>Amicale du Personnel de La Ville et de la Communauté Urbaine</vt:lpstr>
      <vt:lpstr>Présentation</vt:lpstr>
      <vt:lpstr>Documents à fournir pour l’adhésion</vt:lpstr>
      <vt:lpstr>La Carte Amicale</vt:lpstr>
      <vt:lpstr>Les membres du bureau</vt:lpstr>
      <vt:lpstr>COMMISSION SOCIALE</vt:lpstr>
      <vt:lpstr>LES GRATIFICATIONS</vt:lpstr>
      <vt:lpstr>Loisirs</vt:lpstr>
      <vt:lpstr>Nos sections</vt:lpstr>
      <vt:lpstr>Présentation PowerPoint</vt:lpstr>
      <vt:lpstr>LES SECTIONS SPORTIVES </vt:lpstr>
      <vt:lpstr>Les réductions billetterie</vt:lpstr>
      <vt:lpstr>Les locations</vt:lpstr>
      <vt:lpstr>La Chapelle d’Abondance</vt:lpstr>
      <vt:lpstr>Les locations</vt:lpstr>
      <vt:lpstr>Les bons vacances</vt:lpstr>
      <vt:lpstr>La section retraités</vt:lpstr>
      <vt:lpstr>Bulletin d’adhésion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MARIEL-JOLIVEAU Séverine</dc:creator>
  <cp:lastModifiedBy>MARAIS Gaelle</cp:lastModifiedBy>
  <cp:revision>29</cp:revision>
  <dcterms:created xsi:type="dcterms:W3CDTF">2019-07-25T13:55:11Z</dcterms:created>
  <dcterms:modified xsi:type="dcterms:W3CDTF">2022-11-20T17:38:17Z</dcterms:modified>
</cp:coreProperties>
</file>